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charts/chart3.xml" ContentType="application/vnd.openxmlformats-officedocument.drawingml.chart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4" r:id="rId3"/>
    <p:sldId id="298" r:id="rId4"/>
    <p:sldId id="297" r:id="rId5"/>
    <p:sldId id="299" r:id="rId6"/>
    <p:sldId id="259" r:id="rId7"/>
    <p:sldId id="300" r:id="rId8"/>
    <p:sldId id="301" r:id="rId9"/>
    <p:sldId id="302" r:id="rId10"/>
    <p:sldId id="303" r:id="rId11"/>
    <p:sldId id="304" r:id="rId12"/>
    <p:sldId id="305" r:id="rId13"/>
    <p:sldId id="307" r:id="rId14"/>
    <p:sldId id="285" r:id="rId15"/>
    <p:sldId id="309" r:id="rId16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usheva-dv" initials="k" lastIdx="1" clrIdx="0">
    <p:extLst>
      <p:ext uri="{19B8F6BF-5375-455C-9EA6-DF929625EA0E}">
        <p15:presenceInfo xmlns:p15="http://schemas.microsoft.com/office/powerpoint/2012/main" xmlns="" userId="kirusheva-d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CCFFFF"/>
    <a:srgbClr val="FFCCCC"/>
    <a:srgbClr val="9999FF"/>
    <a:srgbClr val="090E06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33" autoAdjust="0"/>
  </p:normalViewPr>
  <p:slideViewPr>
    <p:cSldViewPr snapToGrid="0" showGuides="1">
      <p:cViewPr varScale="1">
        <p:scale>
          <a:sx n="58" d="100"/>
          <a:sy n="58" d="100"/>
        </p:scale>
        <p:origin x="-84" y="-12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1"/>
  <c:chart>
    <c:autoTitleDeleted val="1"/>
    <c:plotArea>
      <c:layout>
        <c:manualLayout>
          <c:layoutTarget val="inner"/>
          <c:xMode val="edge"/>
          <c:yMode val="edge"/>
          <c:x val="0.10458454845922072"/>
          <c:y val="0.19119852696105652"/>
          <c:w val="0.54838230290658108"/>
          <c:h val="0.63793953449616936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ФБ</c:v>
                </c:pt>
              </c:strCache>
            </c:strRef>
          </c:tx>
          <c:spPr>
            <a:solidFill>
              <a:srgbClr val="9999FF"/>
            </a:solidFill>
          </c:spPr>
          <c:dLbls>
            <c:dLbl>
              <c:idx val="0"/>
              <c:layout>
                <c:manualLayout>
                  <c:x val="-4.1666666666666671E-2"/>
                  <c:y val="-4.748022278570356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791666666666688E-2"/>
                  <c:y val="-4.9579866942888712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6875E-2"/>
                  <c:y val="-4.0214894423495434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895833333333334E-2"/>
                  <c:y val="-6.8249565407765139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г. - ДОО № 8</c:v>
                </c:pt>
                <c:pt idx="1">
                  <c:v>2018 г. - ДОО № 98</c:v>
                </c:pt>
                <c:pt idx="2">
                  <c:v>2019 г. - ДОО № 60</c:v>
                </c:pt>
                <c:pt idx="3">
                  <c:v>2020 г. - ДОО № 61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735</c:v>
                </c:pt>
                <c:pt idx="1">
                  <c:v>710.8</c:v>
                </c:pt>
                <c:pt idx="2">
                  <c:v>637.4</c:v>
                </c:pt>
                <c:pt idx="3">
                  <c:v>836.8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РБ</c:v>
                </c:pt>
              </c:strCache>
            </c:strRef>
          </c:tx>
          <c:spPr>
            <a:solidFill>
              <a:srgbClr val="FFCCCC"/>
            </a:solidFill>
          </c:spPr>
          <c:dLbls>
            <c:dLbl>
              <c:idx val="0"/>
              <c:layout>
                <c:manualLayout>
                  <c:x val="-4.1666666666666671E-2"/>
                  <c:y val="1.296833031623937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791666666666688E-2"/>
                  <c:y val="2.5936660632478749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5833333333333351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6875E-2"/>
                  <c:y val="2.5936660632478749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г. - ДОО № 8</c:v>
                </c:pt>
                <c:pt idx="1">
                  <c:v>2018 г. - ДОО № 98</c:v>
                </c:pt>
                <c:pt idx="2">
                  <c:v>2019 г. - ДОО № 60</c:v>
                </c:pt>
                <c:pt idx="3">
                  <c:v>2020 г. - ДОО № 61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765</c:v>
                </c:pt>
                <c:pt idx="1">
                  <c:v>304.60000000000002</c:v>
                </c:pt>
                <c:pt idx="2">
                  <c:v>237.2</c:v>
                </c:pt>
                <c:pt idx="3">
                  <c:v>358.6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МБ</c:v>
                </c:pt>
              </c:strCache>
            </c:strRef>
          </c:tx>
          <c:spPr>
            <a:solidFill>
              <a:srgbClr val="CCFFFF"/>
            </a:solidFill>
          </c:spPr>
          <c:dLbls>
            <c:dLbl>
              <c:idx val="0"/>
              <c:layout>
                <c:manualLayout>
                  <c:x val="-3.9583333333333338E-2"/>
                  <c:y val="2.593666063247827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749999999999997E-2"/>
                  <c:y val="5.187332126495749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6875E-2"/>
                  <c:y val="2.5936660632478749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5833333333333351E-2"/>
                  <c:y val="2.5936660632478749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г. - ДОО № 8</c:v>
                </c:pt>
                <c:pt idx="1">
                  <c:v>2018 г. - ДОО № 98</c:v>
                </c:pt>
                <c:pt idx="2">
                  <c:v>2019 г. - ДОО № 60</c:v>
                </c:pt>
                <c:pt idx="3">
                  <c:v>2020 г. - ДОО № 61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500</c:v>
                </c:pt>
                <c:pt idx="1">
                  <c:v>338.5</c:v>
                </c:pt>
                <c:pt idx="2">
                  <c:v>303.60000000000002</c:v>
                </c:pt>
                <c:pt idx="3">
                  <c:v>398.4</c:v>
                </c:pt>
              </c:numCache>
            </c:numRef>
          </c:val>
        </c:ser>
        <c:dLbls/>
        <c:gapWidth val="300"/>
        <c:overlap val="100"/>
        <c:axId val="107198720"/>
        <c:axId val="107208704"/>
      </c:barChart>
      <c:catAx>
        <c:axId val="107198720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107208704"/>
        <c:crosses val="autoZero"/>
        <c:auto val="1"/>
        <c:lblAlgn val="ctr"/>
        <c:lblOffset val="100"/>
      </c:catAx>
      <c:valAx>
        <c:axId val="107208704"/>
        <c:scaling>
          <c:orientation val="minMax"/>
        </c:scaling>
        <c:delete val="1"/>
        <c:axPos val="l"/>
        <c:numFmt formatCode="0.0" sourceLinked="1"/>
        <c:majorTickMark val="none"/>
        <c:tickLblPos val="none"/>
        <c:crossAx val="107198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710269028871394"/>
          <c:y val="0.30898833953090188"/>
          <c:w val="5.2960958005249366E-2"/>
          <c:h val="0.21596313644889137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1"/>
  <c:chart>
    <c:title>
      <c:tx>
        <c:rich>
          <a:bodyPr/>
          <a:lstStyle/>
          <a:p>
            <a:pPr>
              <a:defRPr/>
            </a:pPr>
            <a:r>
              <a:rPr lang="ru-RU" sz="1700" b="0" dirty="0" smtClean="0"/>
              <a:t>Количество существующих</a:t>
            </a:r>
            <a:r>
              <a:rPr lang="ru-RU" sz="1700" b="0" baseline="0" dirty="0" smtClean="0"/>
              <a:t> объектов, на которых до проведения капитального ремонта или реконструкции обеспечивается доступ инвалидов, в том числе:</a:t>
            </a:r>
            <a:endParaRPr lang="ru-RU" sz="1700" b="0" dirty="0"/>
          </a:p>
        </c:rich>
      </c:tx>
      <c:layout>
        <c:manualLayout>
          <c:xMode val="edge"/>
          <c:yMode val="edge"/>
          <c:x val="5.6095091204860503E-2"/>
          <c:y val="5.4649639867870713E-2"/>
        </c:manualLayout>
      </c:layout>
    </c:title>
    <c:plotArea>
      <c:layout>
        <c:manualLayout>
          <c:layoutTarget val="inner"/>
          <c:xMode val="edge"/>
          <c:yMode val="edge"/>
          <c:x val="7.1838887821068814E-2"/>
          <c:y val="0.2706888201780398"/>
          <c:w val="0.54838230290658108"/>
          <c:h val="0.63793953449617047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 месту предоставления услуги: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16</c:v>
                </c:pt>
                <c:pt idx="2">
                  <c:v>21</c:v>
                </c:pt>
                <c:pt idx="3">
                  <c:v>26</c:v>
                </c:pt>
              </c:numCache>
            </c:numRef>
          </c:val>
        </c:ser>
        <c:dLbls/>
        <c:gapWidth val="300"/>
        <c:axId val="108192896"/>
        <c:axId val="108194432"/>
      </c:barChart>
      <c:catAx>
        <c:axId val="108192896"/>
        <c:scaling>
          <c:orientation val="minMax"/>
        </c:scaling>
        <c:axPos val="b"/>
        <c:numFmt formatCode="General" sourceLinked="1"/>
        <c:majorTickMark val="none"/>
        <c:tickLblPos val="nextTo"/>
        <c:crossAx val="108194432"/>
        <c:crosses val="autoZero"/>
        <c:auto val="1"/>
        <c:lblAlgn val="ctr"/>
        <c:lblOffset val="100"/>
      </c:catAx>
      <c:valAx>
        <c:axId val="10819443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08192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716460659813515"/>
          <c:y val="0.2084199173487766"/>
          <c:w val="0.32697142023913806"/>
          <c:h val="0.24126485946005999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sz="2160" b="1" i="0" u="none" strike="noStrike" baseline="0" dirty="0" smtClean="0"/>
              <a:t>Удельный вес объектов, на которых обеспечено сопровождение инвалидов, имеющих стойкие расстройства функций зрения и самостоятельного передвижения, и оказание им помощи (%)</a:t>
            </a:r>
            <a:endParaRPr lang="ru-RU" dirty="0"/>
          </a:p>
        </c:rich>
      </c:tx>
      <c:layout>
        <c:manualLayout>
          <c:xMode val="edge"/>
          <c:yMode val="edge"/>
          <c:x val="5.6095091204860503E-2"/>
          <c:y val="5.4649639867870713E-2"/>
        </c:manualLayout>
      </c:layout>
    </c:title>
    <c:plotArea>
      <c:layout>
        <c:manualLayout>
          <c:layoutTarget val="inner"/>
          <c:xMode val="edge"/>
          <c:yMode val="edge"/>
          <c:x val="7.1838887821068814E-2"/>
          <c:y val="0.2706888201780398"/>
          <c:w val="0.54838230290658108"/>
          <c:h val="0.6379395344961710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фактические показатели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7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плановые показатели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  <c:dLbls/>
        <c:marker val="1"/>
        <c:axId val="109013248"/>
        <c:axId val="109031424"/>
      </c:lineChart>
      <c:catAx>
        <c:axId val="109013248"/>
        <c:scaling>
          <c:orientation val="minMax"/>
        </c:scaling>
        <c:axPos val="b"/>
        <c:numFmt formatCode="General" sourceLinked="1"/>
        <c:majorTickMark val="none"/>
        <c:tickLblPos val="nextTo"/>
        <c:crossAx val="109031424"/>
        <c:crosses val="autoZero"/>
        <c:auto val="1"/>
        <c:lblAlgn val="ctr"/>
        <c:lblOffset val="100"/>
      </c:catAx>
      <c:valAx>
        <c:axId val="10903142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9013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582031068147279"/>
          <c:y val="0.30696823983563654"/>
          <c:w val="0.2680080850931072"/>
          <c:h val="0.13789195566689774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1"/>
  <c:chart>
    <c:title>
      <c:tx>
        <c:rich>
          <a:bodyPr/>
          <a:lstStyle/>
          <a:p>
            <a:pPr>
              <a:defRPr/>
            </a:pPr>
            <a:r>
              <a:rPr lang="ru-RU" sz="2160" b="1" i="0" u="none" strike="noStrike" baseline="0" dirty="0" smtClean="0"/>
              <a:t>Удельный вес инвалидов, обучающихся совместно с другими обучающимися (в инклюзивных условиях) в дошкольных образовательных организациях, от общего числа обучающихся (%)</a:t>
            </a:r>
            <a:endParaRPr lang="ru-RU" sz="1700" b="0" dirty="0"/>
          </a:p>
        </c:rich>
      </c:tx>
      <c:layout>
        <c:manualLayout>
          <c:xMode val="edge"/>
          <c:yMode val="edge"/>
          <c:x val="5.6095091204860503E-2"/>
          <c:y val="5.4649639867870713E-2"/>
        </c:manualLayout>
      </c:layout>
    </c:title>
    <c:plotArea>
      <c:layout>
        <c:manualLayout>
          <c:layoutTarget val="inner"/>
          <c:xMode val="edge"/>
          <c:yMode val="edge"/>
          <c:x val="7.1838887821068814E-2"/>
          <c:y val="0.2706888201780398"/>
          <c:w val="0.54838230290658108"/>
          <c:h val="0.63793953449617102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 месту предоставления услуги: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38</c:v>
                </c:pt>
                <c:pt idx="2">
                  <c:v>37</c:v>
                </c:pt>
                <c:pt idx="3">
                  <c:v>35</c:v>
                </c:pt>
              </c:numCache>
            </c:numRef>
          </c:val>
        </c:ser>
        <c:dLbls/>
        <c:gapWidth val="300"/>
        <c:axId val="109227008"/>
        <c:axId val="117383936"/>
      </c:barChart>
      <c:catAx>
        <c:axId val="109227008"/>
        <c:scaling>
          <c:orientation val="minMax"/>
        </c:scaling>
        <c:axPos val="b"/>
        <c:numFmt formatCode="General" sourceLinked="1"/>
        <c:majorTickMark val="none"/>
        <c:tickLblPos val="nextTo"/>
        <c:crossAx val="117383936"/>
        <c:crosses val="autoZero"/>
        <c:auto val="1"/>
        <c:lblAlgn val="ctr"/>
        <c:lblOffset val="100"/>
      </c:catAx>
      <c:valAx>
        <c:axId val="117383936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092270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FC92ED-B77D-41B9-8554-DF717521BFB3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2ADCEB-2D82-4E61-84F1-AD23CD3C5F50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3000" dirty="0" smtClean="0">
              <a:solidFill>
                <a:schemeClr val="tx1"/>
              </a:solidFill>
            </a:rPr>
            <a:t>19 480 детей</a:t>
          </a:r>
          <a:endParaRPr lang="ru-RU" sz="3000" dirty="0">
            <a:solidFill>
              <a:schemeClr val="tx1"/>
            </a:solidFill>
          </a:endParaRPr>
        </a:p>
      </dgm:t>
    </dgm:pt>
    <dgm:pt modelId="{72BD3AE2-D13E-4A6C-A609-A6F3DBDAA5FE}" type="parTrans" cxnId="{67B16E51-B2A5-4B8B-A6AD-74B94A7DCECC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2B530CC5-334F-402A-93FC-D7F8A29985FE}" type="sibTrans" cxnId="{67B16E51-B2A5-4B8B-A6AD-74B94A7DCECC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E940479B-B948-4CC3-9D68-67CDBA7F708D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Общеразвивающие группы</a:t>
          </a:r>
          <a:endParaRPr lang="ru-RU" sz="1400" dirty="0">
            <a:solidFill>
              <a:schemeClr val="tx1"/>
            </a:solidFill>
          </a:endParaRPr>
        </a:p>
      </dgm:t>
    </dgm:pt>
    <dgm:pt modelId="{0DB8B2B6-6682-47F5-B195-4850EE57C9EF}" type="parTrans" cxnId="{BA880991-831F-4F26-868C-11299731F338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812D8FB7-72FE-41DA-84D8-13354C49B71D}" type="sibTrans" cxnId="{BA880991-831F-4F26-868C-11299731F338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40CB599-0850-456E-AB1D-89B81ED29F7E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734 группы</a:t>
          </a:r>
          <a:endParaRPr lang="ru-RU" sz="1800" dirty="0">
            <a:solidFill>
              <a:schemeClr val="tx1"/>
            </a:solidFill>
          </a:endParaRPr>
        </a:p>
      </dgm:t>
    </dgm:pt>
    <dgm:pt modelId="{B8135970-2776-4DE2-9349-F7B76FCF3629}" type="parTrans" cxnId="{DE3263FE-F0A5-488A-A003-F62EE0B3D434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C1D35E47-B9E2-4D89-A2D0-5E61B864DA38}" type="sibTrans" cxnId="{DE3263FE-F0A5-488A-A003-F62EE0B3D434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3BD85D6-6BAE-44D0-BBDA-0057DF2B34D9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800" smtClean="0">
              <a:solidFill>
                <a:schemeClr val="tx1"/>
              </a:solidFill>
            </a:rPr>
            <a:t>18780детей</a:t>
          </a:r>
          <a:endParaRPr lang="ru-RU" sz="1800" dirty="0">
            <a:solidFill>
              <a:schemeClr val="tx1"/>
            </a:solidFill>
          </a:endParaRPr>
        </a:p>
      </dgm:t>
    </dgm:pt>
    <dgm:pt modelId="{7FD52089-AE36-4DE5-9A82-94B647308567}" type="parTrans" cxnId="{8DB20189-C59B-4FDB-B680-95A585F08AE5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0DD5C58E-5C6B-4A95-A6B5-4C275D8177A8}" type="sibTrans" cxnId="{8DB20189-C59B-4FDB-B680-95A585F08AE5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B51AAF14-A203-4563-B462-BBEAE6EBA92B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Компенсирующие группы</a:t>
          </a:r>
          <a:endParaRPr lang="ru-RU" sz="1400" dirty="0">
            <a:solidFill>
              <a:schemeClr val="tx1"/>
            </a:solidFill>
          </a:endParaRPr>
        </a:p>
      </dgm:t>
    </dgm:pt>
    <dgm:pt modelId="{DC58D2FA-D588-47F4-B56D-653C3BB141C4}" type="parTrans" cxnId="{D759A195-2D20-4B11-A7F5-65B31A6E273D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2E4E8C77-BD92-432E-A0D5-84D351A462B2}" type="sibTrans" cxnId="{D759A195-2D20-4B11-A7F5-65B31A6E273D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AB033BB4-CD73-4D12-8A59-E63DC6FC0571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61 группа</a:t>
          </a:r>
          <a:endParaRPr lang="ru-RU" sz="1800" dirty="0">
            <a:solidFill>
              <a:schemeClr val="tx1"/>
            </a:solidFill>
          </a:endParaRPr>
        </a:p>
      </dgm:t>
    </dgm:pt>
    <dgm:pt modelId="{D3826315-E577-4976-8DB7-B6939D135D7A}" type="parTrans" cxnId="{757B5F1E-446D-4086-9FE5-75A1F25CB962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97EA15E-0049-483E-9B07-5E63F6D54BB7}" type="sibTrans" cxnId="{757B5F1E-446D-4086-9FE5-75A1F25CB962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2E9FBF18-73D5-4EF5-80DC-2F28C77559BE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700 </a:t>
          </a:r>
          <a:r>
            <a:rPr lang="ru-RU" sz="1800" dirty="0" smtClean="0">
              <a:solidFill>
                <a:schemeClr val="tx1"/>
              </a:solidFill>
            </a:rPr>
            <a:t>детей</a:t>
          </a:r>
          <a:endParaRPr lang="ru-RU" sz="1800" dirty="0">
            <a:solidFill>
              <a:schemeClr val="tx1"/>
            </a:solidFill>
          </a:endParaRPr>
        </a:p>
      </dgm:t>
    </dgm:pt>
    <dgm:pt modelId="{85EF86B8-8D16-4958-B069-58C15367CEB3}" type="parTrans" cxnId="{ED80D5B8-1DA5-430B-836B-7A6134346144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E8A63E61-A46E-4E6C-AB00-5E44F52F1062}" type="sibTrans" cxnId="{ED80D5B8-1DA5-430B-836B-7A6134346144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BC78247F-967B-4E39-A40A-322441A752AE}" type="pres">
      <dgm:prSet presAssocID="{72FC92ED-B77D-41B9-8554-DF717521BFB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DADDD9F-F7EE-4C71-BAC7-C03A07A2D9E7}" type="pres">
      <dgm:prSet presAssocID="{9F2ADCEB-2D82-4E61-84F1-AD23CD3C5F50}" presName="vertOne" presStyleCnt="0"/>
      <dgm:spPr/>
    </dgm:pt>
    <dgm:pt modelId="{152DF0D3-696A-4D2A-ACCF-1CA3599ABE06}" type="pres">
      <dgm:prSet presAssocID="{9F2ADCEB-2D82-4E61-84F1-AD23CD3C5F5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BAA5ED-F6AF-4F85-8144-610C64655B83}" type="pres">
      <dgm:prSet presAssocID="{9F2ADCEB-2D82-4E61-84F1-AD23CD3C5F50}" presName="parTransOne" presStyleCnt="0"/>
      <dgm:spPr/>
    </dgm:pt>
    <dgm:pt modelId="{F46B37B3-8CE6-4B89-BF1E-B2940B8FF03C}" type="pres">
      <dgm:prSet presAssocID="{9F2ADCEB-2D82-4E61-84F1-AD23CD3C5F50}" presName="horzOne" presStyleCnt="0"/>
      <dgm:spPr/>
    </dgm:pt>
    <dgm:pt modelId="{A578398E-DA44-49EC-B02D-C00208F04065}" type="pres">
      <dgm:prSet presAssocID="{E940479B-B948-4CC3-9D68-67CDBA7F708D}" presName="vertTwo" presStyleCnt="0"/>
      <dgm:spPr/>
    </dgm:pt>
    <dgm:pt modelId="{FB510DF1-94E2-4137-93BD-3494F56B303A}" type="pres">
      <dgm:prSet presAssocID="{E940479B-B948-4CC3-9D68-67CDBA7F708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1DB368-4235-4650-B141-24BDF536F24E}" type="pres">
      <dgm:prSet presAssocID="{E940479B-B948-4CC3-9D68-67CDBA7F708D}" presName="parTransTwo" presStyleCnt="0"/>
      <dgm:spPr/>
    </dgm:pt>
    <dgm:pt modelId="{E7537AE6-0204-4B30-AE27-525EBE9B3824}" type="pres">
      <dgm:prSet presAssocID="{E940479B-B948-4CC3-9D68-67CDBA7F708D}" presName="horzTwo" presStyleCnt="0"/>
      <dgm:spPr/>
    </dgm:pt>
    <dgm:pt modelId="{A925EA7E-5C67-4474-BAF7-C356C9B97C20}" type="pres">
      <dgm:prSet presAssocID="{340CB599-0850-456E-AB1D-89B81ED29F7E}" presName="vertThree" presStyleCnt="0"/>
      <dgm:spPr/>
    </dgm:pt>
    <dgm:pt modelId="{C900089F-F7AC-410A-8833-0D80BE334B97}" type="pres">
      <dgm:prSet presAssocID="{340CB599-0850-456E-AB1D-89B81ED29F7E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BC5D69-5B48-44E2-AFCF-1E1A0F497C46}" type="pres">
      <dgm:prSet presAssocID="{340CB599-0850-456E-AB1D-89B81ED29F7E}" presName="horzThree" presStyleCnt="0"/>
      <dgm:spPr/>
    </dgm:pt>
    <dgm:pt modelId="{6BBC38A1-B258-4755-B08D-08AE154761E7}" type="pres">
      <dgm:prSet presAssocID="{C1D35E47-B9E2-4D89-A2D0-5E61B864DA38}" presName="sibSpaceThree" presStyleCnt="0"/>
      <dgm:spPr/>
    </dgm:pt>
    <dgm:pt modelId="{4FB4A67E-D15F-42FA-AEDA-C9C344C31034}" type="pres">
      <dgm:prSet presAssocID="{93BD85D6-6BAE-44D0-BBDA-0057DF2B34D9}" presName="vertThree" presStyleCnt="0"/>
      <dgm:spPr/>
    </dgm:pt>
    <dgm:pt modelId="{D80C9D71-A699-4983-B168-205828BCA3A3}" type="pres">
      <dgm:prSet presAssocID="{93BD85D6-6BAE-44D0-BBDA-0057DF2B34D9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2B3A40-3FCA-43F3-833B-4CAD408F6797}" type="pres">
      <dgm:prSet presAssocID="{93BD85D6-6BAE-44D0-BBDA-0057DF2B34D9}" presName="horzThree" presStyleCnt="0"/>
      <dgm:spPr/>
    </dgm:pt>
    <dgm:pt modelId="{4350BD98-AB4C-496A-949D-9FB5DD5F2090}" type="pres">
      <dgm:prSet presAssocID="{812D8FB7-72FE-41DA-84D8-13354C49B71D}" presName="sibSpaceTwo" presStyleCnt="0"/>
      <dgm:spPr/>
    </dgm:pt>
    <dgm:pt modelId="{A3EDBE54-17F0-442F-BCA0-3790F3428CF3}" type="pres">
      <dgm:prSet presAssocID="{B51AAF14-A203-4563-B462-BBEAE6EBA92B}" presName="vertTwo" presStyleCnt="0"/>
      <dgm:spPr/>
    </dgm:pt>
    <dgm:pt modelId="{A2DCF87C-3497-44C7-BD64-04F77CEB98A0}" type="pres">
      <dgm:prSet presAssocID="{B51AAF14-A203-4563-B462-BBEAE6EBA92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956AAA-EF22-4573-9F02-996E81147DED}" type="pres">
      <dgm:prSet presAssocID="{B51AAF14-A203-4563-B462-BBEAE6EBA92B}" presName="parTransTwo" presStyleCnt="0"/>
      <dgm:spPr/>
    </dgm:pt>
    <dgm:pt modelId="{8C7C1B4C-9D17-4F8C-959F-1F28746EDA3B}" type="pres">
      <dgm:prSet presAssocID="{B51AAF14-A203-4563-B462-BBEAE6EBA92B}" presName="horzTwo" presStyleCnt="0"/>
      <dgm:spPr/>
    </dgm:pt>
    <dgm:pt modelId="{AAFAB4CF-99E0-4A76-87BB-59747C0598DC}" type="pres">
      <dgm:prSet presAssocID="{AB033BB4-CD73-4D12-8A59-E63DC6FC0571}" presName="vertThree" presStyleCnt="0"/>
      <dgm:spPr/>
    </dgm:pt>
    <dgm:pt modelId="{8BCE17D2-FA74-4A05-92DB-90FE45D5F4FC}" type="pres">
      <dgm:prSet presAssocID="{AB033BB4-CD73-4D12-8A59-E63DC6FC0571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E11AE1-7F16-4B2D-AC21-BE9FAD4B2A14}" type="pres">
      <dgm:prSet presAssocID="{AB033BB4-CD73-4D12-8A59-E63DC6FC0571}" presName="horzThree" presStyleCnt="0"/>
      <dgm:spPr/>
    </dgm:pt>
    <dgm:pt modelId="{EE5483C6-32FE-4E03-BBE2-479A6E491F65}" type="pres">
      <dgm:prSet presAssocID="{997EA15E-0049-483E-9B07-5E63F6D54BB7}" presName="sibSpaceThree" presStyleCnt="0"/>
      <dgm:spPr/>
    </dgm:pt>
    <dgm:pt modelId="{7D207781-E5C0-44FD-9E66-E1DD26D15805}" type="pres">
      <dgm:prSet presAssocID="{2E9FBF18-73D5-4EF5-80DC-2F28C77559BE}" presName="vertThree" presStyleCnt="0"/>
      <dgm:spPr/>
    </dgm:pt>
    <dgm:pt modelId="{D40F72D1-C6DC-4EE0-9B64-D611D748C616}" type="pres">
      <dgm:prSet presAssocID="{2E9FBF18-73D5-4EF5-80DC-2F28C77559BE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D124CA-619F-4EA7-AF59-3A5916BB1294}" type="pres">
      <dgm:prSet presAssocID="{2E9FBF18-73D5-4EF5-80DC-2F28C77559BE}" presName="horzThree" presStyleCnt="0"/>
      <dgm:spPr/>
    </dgm:pt>
  </dgm:ptLst>
  <dgm:cxnLst>
    <dgm:cxn modelId="{BA880991-831F-4F26-868C-11299731F338}" srcId="{9F2ADCEB-2D82-4E61-84F1-AD23CD3C5F50}" destId="{E940479B-B948-4CC3-9D68-67CDBA7F708D}" srcOrd="0" destOrd="0" parTransId="{0DB8B2B6-6682-47F5-B195-4850EE57C9EF}" sibTransId="{812D8FB7-72FE-41DA-84D8-13354C49B71D}"/>
    <dgm:cxn modelId="{ED80D5B8-1DA5-430B-836B-7A6134346144}" srcId="{B51AAF14-A203-4563-B462-BBEAE6EBA92B}" destId="{2E9FBF18-73D5-4EF5-80DC-2F28C77559BE}" srcOrd="1" destOrd="0" parTransId="{85EF86B8-8D16-4958-B069-58C15367CEB3}" sibTransId="{E8A63E61-A46E-4E6C-AB00-5E44F52F1062}"/>
    <dgm:cxn modelId="{5D0331E4-8AC8-45BD-8302-052AFE957A5C}" type="presOf" srcId="{9F2ADCEB-2D82-4E61-84F1-AD23CD3C5F50}" destId="{152DF0D3-696A-4D2A-ACCF-1CA3599ABE06}" srcOrd="0" destOrd="0" presId="urn:microsoft.com/office/officeart/2005/8/layout/hierarchy4"/>
    <dgm:cxn modelId="{7DB53717-9E36-49BA-92F8-1E79FA670510}" type="presOf" srcId="{AB033BB4-CD73-4D12-8A59-E63DC6FC0571}" destId="{8BCE17D2-FA74-4A05-92DB-90FE45D5F4FC}" srcOrd="0" destOrd="0" presId="urn:microsoft.com/office/officeart/2005/8/layout/hierarchy4"/>
    <dgm:cxn modelId="{20F48965-46F8-4093-9CE4-9CC3050166F2}" type="presOf" srcId="{B51AAF14-A203-4563-B462-BBEAE6EBA92B}" destId="{A2DCF87C-3497-44C7-BD64-04F77CEB98A0}" srcOrd="0" destOrd="0" presId="urn:microsoft.com/office/officeart/2005/8/layout/hierarchy4"/>
    <dgm:cxn modelId="{757B5F1E-446D-4086-9FE5-75A1F25CB962}" srcId="{B51AAF14-A203-4563-B462-BBEAE6EBA92B}" destId="{AB033BB4-CD73-4D12-8A59-E63DC6FC0571}" srcOrd="0" destOrd="0" parTransId="{D3826315-E577-4976-8DB7-B6939D135D7A}" sibTransId="{997EA15E-0049-483E-9B07-5E63F6D54BB7}"/>
    <dgm:cxn modelId="{9921BC1A-863E-4C32-A8A4-9D5B94C267ED}" type="presOf" srcId="{72FC92ED-B77D-41B9-8554-DF717521BFB3}" destId="{BC78247F-967B-4E39-A40A-322441A752AE}" srcOrd="0" destOrd="0" presId="urn:microsoft.com/office/officeart/2005/8/layout/hierarchy4"/>
    <dgm:cxn modelId="{67B16E51-B2A5-4B8B-A6AD-74B94A7DCECC}" srcId="{72FC92ED-B77D-41B9-8554-DF717521BFB3}" destId="{9F2ADCEB-2D82-4E61-84F1-AD23CD3C5F50}" srcOrd="0" destOrd="0" parTransId="{72BD3AE2-D13E-4A6C-A609-A6F3DBDAA5FE}" sibTransId="{2B530CC5-334F-402A-93FC-D7F8A29985FE}"/>
    <dgm:cxn modelId="{83EBB9B1-1B00-424B-89E1-BAD889D5B294}" type="presOf" srcId="{340CB599-0850-456E-AB1D-89B81ED29F7E}" destId="{C900089F-F7AC-410A-8833-0D80BE334B97}" srcOrd="0" destOrd="0" presId="urn:microsoft.com/office/officeart/2005/8/layout/hierarchy4"/>
    <dgm:cxn modelId="{8DB20189-C59B-4FDB-B680-95A585F08AE5}" srcId="{E940479B-B948-4CC3-9D68-67CDBA7F708D}" destId="{93BD85D6-6BAE-44D0-BBDA-0057DF2B34D9}" srcOrd="1" destOrd="0" parTransId="{7FD52089-AE36-4DE5-9A82-94B647308567}" sibTransId="{0DD5C58E-5C6B-4A95-A6B5-4C275D8177A8}"/>
    <dgm:cxn modelId="{52F8AFD6-A7E4-45CE-A190-6B1BFCBA1A6B}" type="presOf" srcId="{E940479B-B948-4CC3-9D68-67CDBA7F708D}" destId="{FB510DF1-94E2-4137-93BD-3494F56B303A}" srcOrd="0" destOrd="0" presId="urn:microsoft.com/office/officeart/2005/8/layout/hierarchy4"/>
    <dgm:cxn modelId="{EC3D0690-6AE9-4588-BBD4-0A94F5B020C9}" type="presOf" srcId="{2E9FBF18-73D5-4EF5-80DC-2F28C77559BE}" destId="{D40F72D1-C6DC-4EE0-9B64-D611D748C616}" srcOrd="0" destOrd="0" presId="urn:microsoft.com/office/officeart/2005/8/layout/hierarchy4"/>
    <dgm:cxn modelId="{0D9B91B3-1249-4AAA-92BB-43D22F887852}" type="presOf" srcId="{93BD85D6-6BAE-44D0-BBDA-0057DF2B34D9}" destId="{D80C9D71-A699-4983-B168-205828BCA3A3}" srcOrd="0" destOrd="0" presId="urn:microsoft.com/office/officeart/2005/8/layout/hierarchy4"/>
    <dgm:cxn modelId="{D759A195-2D20-4B11-A7F5-65B31A6E273D}" srcId="{9F2ADCEB-2D82-4E61-84F1-AD23CD3C5F50}" destId="{B51AAF14-A203-4563-B462-BBEAE6EBA92B}" srcOrd="1" destOrd="0" parTransId="{DC58D2FA-D588-47F4-B56D-653C3BB141C4}" sibTransId="{2E4E8C77-BD92-432E-A0D5-84D351A462B2}"/>
    <dgm:cxn modelId="{DE3263FE-F0A5-488A-A003-F62EE0B3D434}" srcId="{E940479B-B948-4CC3-9D68-67CDBA7F708D}" destId="{340CB599-0850-456E-AB1D-89B81ED29F7E}" srcOrd="0" destOrd="0" parTransId="{B8135970-2776-4DE2-9349-F7B76FCF3629}" sibTransId="{C1D35E47-B9E2-4D89-A2D0-5E61B864DA38}"/>
    <dgm:cxn modelId="{DCCB336B-6301-40E7-9D4D-548003511CAB}" type="presParOf" srcId="{BC78247F-967B-4E39-A40A-322441A752AE}" destId="{9DADDD9F-F7EE-4C71-BAC7-C03A07A2D9E7}" srcOrd="0" destOrd="0" presId="urn:microsoft.com/office/officeart/2005/8/layout/hierarchy4"/>
    <dgm:cxn modelId="{E7D3D122-D782-4D0F-B6A0-B36E40CB224C}" type="presParOf" srcId="{9DADDD9F-F7EE-4C71-BAC7-C03A07A2D9E7}" destId="{152DF0D3-696A-4D2A-ACCF-1CA3599ABE06}" srcOrd="0" destOrd="0" presId="urn:microsoft.com/office/officeart/2005/8/layout/hierarchy4"/>
    <dgm:cxn modelId="{C7903CB2-A040-4829-99D3-AF6B0F2CE4DC}" type="presParOf" srcId="{9DADDD9F-F7EE-4C71-BAC7-C03A07A2D9E7}" destId="{A5BAA5ED-F6AF-4F85-8144-610C64655B83}" srcOrd="1" destOrd="0" presId="urn:microsoft.com/office/officeart/2005/8/layout/hierarchy4"/>
    <dgm:cxn modelId="{480CBFAC-E5AA-4AE8-90B9-86798A311297}" type="presParOf" srcId="{9DADDD9F-F7EE-4C71-BAC7-C03A07A2D9E7}" destId="{F46B37B3-8CE6-4B89-BF1E-B2940B8FF03C}" srcOrd="2" destOrd="0" presId="urn:microsoft.com/office/officeart/2005/8/layout/hierarchy4"/>
    <dgm:cxn modelId="{E03E9FF3-7CC4-4E99-B85D-A1FB6F275F4D}" type="presParOf" srcId="{F46B37B3-8CE6-4B89-BF1E-B2940B8FF03C}" destId="{A578398E-DA44-49EC-B02D-C00208F04065}" srcOrd="0" destOrd="0" presId="urn:microsoft.com/office/officeart/2005/8/layout/hierarchy4"/>
    <dgm:cxn modelId="{0A8CC8D2-DE75-4CDF-AB0E-F81E3D7CCF11}" type="presParOf" srcId="{A578398E-DA44-49EC-B02D-C00208F04065}" destId="{FB510DF1-94E2-4137-93BD-3494F56B303A}" srcOrd="0" destOrd="0" presId="urn:microsoft.com/office/officeart/2005/8/layout/hierarchy4"/>
    <dgm:cxn modelId="{E0876A9A-92CA-484F-A61F-5C39A0AF7E0E}" type="presParOf" srcId="{A578398E-DA44-49EC-B02D-C00208F04065}" destId="{A91DB368-4235-4650-B141-24BDF536F24E}" srcOrd="1" destOrd="0" presId="urn:microsoft.com/office/officeart/2005/8/layout/hierarchy4"/>
    <dgm:cxn modelId="{91032B45-5250-43B1-951C-5402FCBEA25C}" type="presParOf" srcId="{A578398E-DA44-49EC-B02D-C00208F04065}" destId="{E7537AE6-0204-4B30-AE27-525EBE9B3824}" srcOrd="2" destOrd="0" presId="urn:microsoft.com/office/officeart/2005/8/layout/hierarchy4"/>
    <dgm:cxn modelId="{B40DBBDA-B593-41F0-84B4-1D5E6F314B62}" type="presParOf" srcId="{E7537AE6-0204-4B30-AE27-525EBE9B3824}" destId="{A925EA7E-5C67-4474-BAF7-C356C9B97C20}" srcOrd="0" destOrd="0" presId="urn:microsoft.com/office/officeart/2005/8/layout/hierarchy4"/>
    <dgm:cxn modelId="{7D90119A-4C1E-4D43-B5CE-012CA86182BE}" type="presParOf" srcId="{A925EA7E-5C67-4474-BAF7-C356C9B97C20}" destId="{C900089F-F7AC-410A-8833-0D80BE334B97}" srcOrd="0" destOrd="0" presId="urn:microsoft.com/office/officeart/2005/8/layout/hierarchy4"/>
    <dgm:cxn modelId="{A59AAB51-7042-4426-BD1E-DD55F00B940A}" type="presParOf" srcId="{A925EA7E-5C67-4474-BAF7-C356C9B97C20}" destId="{38BC5D69-5B48-44E2-AFCF-1E1A0F497C46}" srcOrd="1" destOrd="0" presId="urn:microsoft.com/office/officeart/2005/8/layout/hierarchy4"/>
    <dgm:cxn modelId="{8B6CA09C-C3AC-4836-8F10-19D4B15F482B}" type="presParOf" srcId="{E7537AE6-0204-4B30-AE27-525EBE9B3824}" destId="{6BBC38A1-B258-4755-B08D-08AE154761E7}" srcOrd="1" destOrd="0" presId="urn:microsoft.com/office/officeart/2005/8/layout/hierarchy4"/>
    <dgm:cxn modelId="{BF44C028-C076-46CC-86F9-0A376949F70A}" type="presParOf" srcId="{E7537AE6-0204-4B30-AE27-525EBE9B3824}" destId="{4FB4A67E-D15F-42FA-AEDA-C9C344C31034}" srcOrd="2" destOrd="0" presId="urn:microsoft.com/office/officeart/2005/8/layout/hierarchy4"/>
    <dgm:cxn modelId="{91B4C6AC-C6E4-4CD7-8626-87D1111A3626}" type="presParOf" srcId="{4FB4A67E-D15F-42FA-AEDA-C9C344C31034}" destId="{D80C9D71-A699-4983-B168-205828BCA3A3}" srcOrd="0" destOrd="0" presId="urn:microsoft.com/office/officeart/2005/8/layout/hierarchy4"/>
    <dgm:cxn modelId="{6B939E15-2996-4F47-849F-530DA87BF345}" type="presParOf" srcId="{4FB4A67E-D15F-42FA-AEDA-C9C344C31034}" destId="{F62B3A40-3FCA-43F3-833B-4CAD408F6797}" srcOrd="1" destOrd="0" presId="urn:microsoft.com/office/officeart/2005/8/layout/hierarchy4"/>
    <dgm:cxn modelId="{23DE2179-5653-4F69-ABC1-56028D0AF118}" type="presParOf" srcId="{F46B37B3-8CE6-4B89-BF1E-B2940B8FF03C}" destId="{4350BD98-AB4C-496A-949D-9FB5DD5F2090}" srcOrd="1" destOrd="0" presId="urn:microsoft.com/office/officeart/2005/8/layout/hierarchy4"/>
    <dgm:cxn modelId="{66A000EE-5532-4444-988C-3A51EACE1576}" type="presParOf" srcId="{F46B37B3-8CE6-4B89-BF1E-B2940B8FF03C}" destId="{A3EDBE54-17F0-442F-BCA0-3790F3428CF3}" srcOrd="2" destOrd="0" presId="urn:microsoft.com/office/officeart/2005/8/layout/hierarchy4"/>
    <dgm:cxn modelId="{F4ED65DB-04ED-4699-A497-8AE4B492FDC7}" type="presParOf" srcId="{A3EDBE54-17F0-442F-BCA0-3790F3428CF3}" destId="{A2DCF87C-3497-44C7-BD64-04F77CEB98A0}" srcOrd="0" destOrd="0" presId="urn:microsoft.com/office/officeart/2005/8/layout/hierarchy4"/>
    <dgm:cxn modelId="{8B8391F1-0E43-4C1D-8F82-D0AFE44E48A4}" type="presParOf" srcId="{A3EDBE54-17F0-442F-BCA0-3790F3428CF3}" destId="{D2956AAA-EF22-4573-9F02-996E81147DED}" srcOrd="1" destOrd="0" presId="urn:microsoft.com/office/officeart/2005/8/layout/hierarchy4"/>
    <dgm:cxn modelId="{0A79DAF6-42C9-4398-8DCE-F68C41B9890D}" type="presParOf" srcId="{A3EDBE54-17F0-442F-BCA0-3790F3428CF3}" destId="{8C7C1B4C-9D17-4F8C-959F-1F28746EDA3B}" srcOrd="2" destOrd="0" presId="urn:microsoft.com/office/officeart/2005/8/layout/hierarchy4"/>
    <dgm:cxn modelId="{0D51ACAD-C76F-446F-9A80-CE06EA2F5778}" type="presParOf" srcId="{8C7C1B4C-9D17-4F8C-959F-1F28746EDA3B}" destId="{AAFAB4CF-99E0-4A76-87BB-59747C0598DC}" srcOrd="0" destOrd="0" presId="urn:microsoft.com/office/officeart/2005/8/layout/hierarchy4"/>
    <dgm:cxn modelId="{741BC552-35A6-4DC1-9941-900857DDFE80}" type="presParOf" srcId="{AAFAB4CF-99E0-4A76-87BB-59747C0598DC}" destId="{8BCE17D2-FA74-4A05-92DB-90FE45D5F4FC}" srcOrd="0" destOrd="0" presId="urn:microsoft.com/office/officeart/2005/8/layout/hierarchy4"/>
    <dgm:cxn modelId="{C97B2F51-2E9E-4F1E-B3F0-291A0192FDF4}" type="presParOf" srcId="{AAFAB4CF-99E0-4A76-87BB-59747C0598DC}" destId="{28E11AE1-7F16-4B2D-AC21-BE9FAD4B2A14}" srcOrd="1" destOrd="0" presId="urn:microsoft.com/office/officeart/2005/8/layout/hierarchy4"/>
    <dgm:cxn modelId="{C5571AF6-41E5-4239-8954-EA51D70169FE}" type="presParOf" srcId="{8C7C1B4C-9D17-4F8C-959F-1F28746EDA3B}" destId="{EE5483C6-32FE-4E03-BBE2-479A6E491F65}" srcOrd="1" destOrd="0" presId="urn:microsoft.com/office/officeart/2005/8/layout/hierarchy4"/>
    <dgm:cxn modelId="{0C9EBBF1-ACDC-4B39-854D-1356E1AD77BA}" type="presParOf" srcId="{8C7C1B4C-9D17-4F8C-959F-1F28746EDA3B}" destId="{7D207781-E5C0-44FD-9E66-E1DD26D15805}" srcOrd="2" destOrd="0" presId="urn:microsoft.com/office/officeart/2005/8/layout/hierarchy4"/>
    <dgm:cxn modelId="{9565480E-07E6-4FC2-BC58-7BBDC0CA65DF}" type="presParOf" srcId="{7D207781-E5C0-44FD-9E66-E1DD26D15805}" destId="{D40F72D1-C6DC-4EE0-9B64-D611D748C616}" srcOrd="0" destOrd="0" presId="urn:microsoft.com/office/officeart/2005/8/layout/hierarchy4"/>
    <dgm:cxn modelId="{7A319EB5-23B0-4940-B66C-954F03F469B7}" type="presParOf" srcId="{7D207781-E5C0-44FD-9E66-E1DD26D15805}" destId="{3DD124CA-619F-4EA7-AF59-3A5916BB129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0B93C9-C1A1-4979-BAC7-9A42038E2D7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</dgm:pt>
    <dgm:pt modelId="{4605BB69-1C08-406A-8D43-740C992B54A9}">
      <dgm:prSet phldrT="[Текст]" custT="1"/>
      <dgm:spPr/>
      <dgm:t>
        <a:bodyPr/>
        <a:lstStyle/>
        <a:p>
          <a:r>
            <a:rPr lang="ru-RU" sz="3500" dirty="0" smtClean="0"/>
            <a:t>Паспорта доступности</a:t>
          </a:r>
        </a:p>
      </dgm:t>
    </dgm:pt>
    <dgm:pt modelId="{9AED46C1-1A5F-4FD4-A5EA-AFA33DAAF152}" type="parTrans" cxnId="{71E0A31E-022C-4C18-8144-C83415C6F47E}">
      <dgm:prSet/>
      <dgm:spPr/>
      <dgm:t>
        <a:bodyPr/>
        <a:lstStyle/>
        <a:p>
          <a:endParaRPr lang="ru-RU"/>
        </a:p>
      </dgm:t>
    </dgm:pt>
    <dgm:pt modelId="{DF4144FC-8E1F-4371-B003-F83F361364C1}" type="sibTrans" cxnId="{71E0A31E-022C-4C18-8144-C83415C6F47E}">
      <dgm:prSet/>
      <dgm:spPr/>
      <dgm:t>
        <a:bodyPr/>
        <a:lstStyle/>
        <a:p>
          <a:endParaRPr lang="ru-RU"/>
        </a:p>
      </dgm:t>
    </dgm:pt>
    <dgm:pt modelId="{2A405BA8-79D4-478C-823F-60243581FD45}">
      <dgm:prSet phldrT="[Текст]" custT="1"/>
      <dgm:spPr/>
      <dgm:t>
        <a:bodyPr/>
        <a:lstStyle/>
        <a:p>
          <a:r>
            <a:rPr lang="ru-RU" sz="3500" dirty="0" smtClean="0"/>
            <a:t>Дорожные карты  </a:t>
          </a:r>
        </a:p>
        <a:p>
          <a:r>
            <a:rPr lang="ru-RU" sz="2100" dirty="0" smtClean="0"/>
            <a:t>(планы мероприятий по повышению значений показателей доступности для инвалидов объектов и услуг)</a:t>
          </a:r>
          <a:endParaRPr lang="ru-RU" sz="2100" dirty="0"/>
        </a:p>
      </dgm:t>
    </dgm:pt>
    <dgm:pt modelId="{C24F1957-3696-4830-96DC-484288009CE7}" type="parTrans" cxnId="{3AD8B904-3B10-4188-9D73-978A23AAA335}">
      <dgm:prSet/>
      <dgm:spPr/>
      <dgm:t>
        <a:bodyPr/>
        <a:lstStyle/>
        <a:p>
          <a:endParaRPr lang="ru-RU"/>
        </a:p>
      </dgm:t>
    </dgm:pt>
    <dgm:pt modelId="{97322BBE-4683-488F-B661-822429820918}" type="sibTrans" cxnId="{3AD8B904-3B10-4188-9D73-978A23AAA335}">
      <dgm:prSet/>
      <dgm:spPr/>
      <dgm:t>
        <a:bodyPr/>
        <a:lstStyle/>
        <a:p>
          <a:endParaRPr lang="ru-RU"/>
        </a:p>
      </dgm:t>
    </dgm:pt>
    <dgm:pt modelId="{EDE9C1BC-ACD7-483A-BDB7-EA110143AB6B}">
      <dgm:prSet phldrT="[Текст]"/>
      <dgm:spPr/>
      <dgm:t>
        <a:bodyPr/>
        <a:lstStyle/>
        <a:p>
          <a:r>
            <a:rPr lang="ru-RU" dirty="0" smtClean="0"/>
            <a:t>59 ДОО</a:t>
          </a:r>
        </a:p>
      </dgm:t>
    </dgm:pt>
    <dgm:pt modelId="{92B2C59D-57D5-448E-A521-8C1D857A6CEE}" type="parTrans" cxnId="{37F4DB08-E27B-432F-AEE1-1194781A9272}">
      <dgm:prSet/>
      <dgm:spPr/>
      <dgm:t>
        <a:bodyPr/>
        <a:lstStyle/>
        <a:p>
          <a:endParaRPr lang="ru-RU"/>
        </a:p>
      </dgm:t>
    </dgm:pt>
    <dgm:pt modelId="{92B0521D-40A8-488A-BCBE-C2F82F1F5065}" type="sibTrans" cxnId="{37F4DB08-E27B-432F-AEE1-1194781A9272}">
      <dgm:prSet/>
      <dgm:spPr/>
      <dgm:t>
        <a:bodyPr/>
        <a:lstStyle/>
        <a:p>
          <a:endParaRPr lang="ru-RU"/>
        </a:p>
      </dgm:t>
    </dgm:pt>
    <dgm:pt modelId="{0CFCC8D3-D9EA-4E4B-9A34-FFF2AEA42B2F}">
      <dgm:prSet phldrT="[Текст]"/>
      <dgm:spPr/>
      <dgm:t>
        <a:bodyPr/>
        <a:lstStyle/>
        <a:p>
          <a:r>
            <a:rPr lang="ru-RU" dirty="0" smtClean="0"/>
            <a:t>59 ДОО</a:t>
          </a:r>
          <a:endParaRPr lang="ru-RU" dirty="0"/>
        </a:p>
      </dgm:t>
    </dgm:pt>
    <dgm:pt modelId="{07F74660-9470-46C8-9952-5740580E2FAA}" type="parTrans" cxnId="{5A56D46D-8CD1-458C-931D-F5C0AEFA576C}">
      <dgm:prSet/>
      <dgm:spPr/>
      <dgm:t>
        <a:bodyPr/>
        <a:lstStyle/>
        <a:p>
          <a:endParaRPr lang="ru-RU"/>
        </a:p>
      </dgm:t>
    </dgm:pt>
    <dgm:pt modelId="{9388CBC6-00AB-45C1-9D6D-F3AE0A40D043}" type="sibTrans" cxnId="{5A56D46D-8CD1-458C-931D-F5C0AEFA576C}">
      <dgm:prSet/>
      <dgm:spPr/>
      <dgm:t>
        <a:bodyPr/>
        <a:lstStyle/>
        <a:p>
          <a:endParaRPr lang="ru-RU"/>
        </a:p>
      </dgm:t>
    </dgm:pt>
    <dgm:pt modelId="{341190A3-17D2-47C2-9484-B85074E73D82}" type="pres">
      <dgm:prSet presAssocID="{F00B93C9-C1A1-4979-BAC7-9A42038E2D7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3E5162C-B2C2-499C-8C37-CC8BC6B32830}" type="pres">
      <dgm:prSet presAssocID="{4605BB69-1C08-406A-8D43-740C992B54A9}" presName="root" presStyleCnt="0"/>
      <dgm:spPr/>
    </dgm:pt>
    <dgm:pt modelId="{35556FC8-79A7-4A15-8AC1-0A1C2C468448}" type="pres">
      <dgm:prSet presAssocID="{4605BB69-1C08-406A-8D43-740C992B54A9}" presName="rootComposite" presStyleCnt="0"/>
      <dgm:spPr/>
    </dgm:pt>
    <dgm:pt modelId="{9433798D-E520-4451-873F-A09DCC4BCBCD}" type="pres">
      <dgm:prSet presAssocID="{4605BB69-1C08-406A-8D43-740C992B54A9}" presName="rootText" presStyleLbl="node1" presStyleIdx="0" presStyleCnt="2"/>
      <dgm:spPr/>
      <dgm:t>
        <a:bodyPr/>
        <a:lstStyle/>
        <a:p>
          <a:endParaRPr lang="ru-RU"/>
        </a:p>
      </dgm:t>
    </dgm:pt>
    <dgm:pt modelId="{C70EB3C0-D41E-4C72-ACBA-22D9BDC29056}" type="pres">
      <dgm:prSet presAssocID="{4605BB69-1C08-406A-8D43-740C992B54A9}" presName="rootConnector" presStyleLbl="node1" presStyleIdx="0" presStyleCnt="2"/>
      <dgm:spPr/>
      <dgm:t>
        <a:bodyPr/>
        <a:lstStyle/>
        <a:p>
          <a:endParaRPr lang="ru-RU"/>
        </a:p>
      </dgm:t>
    </dgm:pt>
    <dgm:pt modelId="{D2CEAB2D-77FF-45CE-9326-19B1F4DD1918}" type="pres">
      <dgm:prSet presAssocID="{4605BB69-1C08-406A-8D43-740C992B54A9}" presName="childShape" presStyleCnt="0"/>
      <dgm:spPr/>
    </dgm:pt>
    <dgm:pt modelId="{468D905A-01E4-44D4-8743-D140AE187301}" type="pres">
      <dgm:prSet presAssocID="{92B2C59D-57D5-448E-A521-8C1D857A6CEE}" presName="Name13" presStyleLbl="parChTrans1D2" presStyleIdx="0" presStyleCnt="2"/>
      <dgm:spPr/>
      <dgm:t>
        <a:bodyPr/>
        <a:lstStyle/>
        <a:p>
          <a:endParaRPr lang="ru-RU"/>
        </a:p>
      </dgm:t>
    </dgm:pt>
    <dgm:pt modelId="{464F2E6D-A2A5-44E1-AF6F-BCC9E5D2AEF2}" type="pres">
      <dgm:prSet presAssocID="{EDE9C1BC-ACD7-483A-BDB7-EA110143AB6B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24870-1DB5-474A-8DF2-C8E6E34139EE}" type="pres">
      <dgm:prSet presAssocID="{2A405BA8-79D4-478C-823F-60243581FD45}" presName="root" presStyleCnt="0"/>
      <dgm:spPr/>
    </dgm:pt>
    <dgm:pt modelId="{68E077B3-9A9A-4F54-897B-25F7FA82E692}" type="pres">
      <dgm:prSet presAssocID="{2A405BA8-79D4-478C-823F-60243581FD45}" presName="rootComposite" presStyleCnt="0"/>
      <dgm:spPr/>
    </dgm:pt>
    <dgm:pt modelId="{9C2A79BF-909B-41BB-A11D-504CD4A6BE0B}" type="pres">
      <dgm:prSet presAssocID="{2A405BA8-79D4-478C-823F-60243581FD45}" presName="rootText" presStyleLbl="node1" presStyleIdx="1" presStyleCnt="2"/>
      <dgm:spPr/>
      <dgm:t>
        <a:bodyPr/>
        <a:lstStyle/>
        <a:p>
          <a:endParaRPr lang="ru-RU"/>
        </a:p>
      </dgm:t>
    </dgm:pt>
    <dgm:pt modelId="{88C4A448-2CDA-4BC0-BC9C-A2EAA58DFA68}" type="pres">
      <dgm:prSet presAssocID="{2A405BA8-79D4-478C-823F-60243581FD45}" presName="rootConnector" presStyleLbl="node1" presStyleIdx="1" presStyleCnt="2"/>
      <dgm:spPr/>
      <dgm:t>
        <a:bodyPr/>
        <a:lstStyle/>
        <a:p>
          <a:endParaRPr lang="ru-RU"/>
        </a:p>
      </dgm:t>
    </dgm:pt>
    <dgm:pt modelId="{88B5BD80-A926-4170-ACF8-202DEF5360FB}" type="pres">
      <dgm:prSet presAssocID="{2A405BA8-79D4-478C-823F-60243581FD45}" presName="childShape" presStyleCnt="0"/>
      <dgm:spPr/>
    </dgm:pt>
    <dgm:pt modelId="{38DEF60D-9DB8-4C77-A4D9-8DDEFB89606B}" type="pres">
      <dgm:prSet presAssocID="{07F74660-9470-46C8-9952-5740580E2FAA}" presName="Name13" presStyleLbl="parChTrans1D2" presStyleIdx="1" presStyleCnt="2"/>
      <dgm:spPr/>
      <dgm:t>
        <a:bodyPr/>
        <a:lstStyle/>
        <a:p>
          <a:endParaRPr lang="ru-RU"/>
        </a:p>
      </dgm:t>
    </dgm:pt>
    <dgm:pt modelId="{C84215F9-33F7-441C-A742-78F0F971ED3F}" type="pres">
      <dgm:prSet presAssocID="{0CFCC8D3-D9EA-4E4B-9A34-FFF2AEA42B2F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F4DB08-E27B-432F-AEE1-1194781A9272}" srcId="{4605BB69-1C08-406A-8D43-740C992B54A9}" destId="{EDE9C1BC-ACD7-483A-BDB7-EA110143AB6B}" srcOrd="0" destOrd="0" parTransId="{92B2C59D-57D5-448E-A521-8C1D857A6CEE}" sibTransId="{92B0521D-40A8-488A-BCBE-C2F82F1F5065}"/>
    <dgm:cxn modelId="{5A56D46D-8CD1-458C-931D-F5C0AEFA576C}" srcId="{2A405BA8-79D4-478C-823F-60243581FD45}" destId="{0CFCC8D3-D9EA-4E4B-9A34-FFF2AEA42B2F}" srcOrd="0" destOrd="0" parTransId="{07F74660-9470-46C8-9952-5740580E2FAA}" sibTransId="{9388CBC6-00AB-45C1-9D6D-F3AE0A40D043}"/>
    <dgm:cxn modelId="{AC12A36A-8F45-4F8F-A0FA-DBAC17F1EBAE}" type="presOf" srcId="{4605BB69-1C08-406A-8D43-740C992B54A9}" destId="{9433798D-E520-4451-873F-A09DCC4BCBCD}" srcOrd="0" destOrd="0" presId="urn:microsoft.com/office/officeart/2005/8/layout/hierarchy3"/>
    <dgm:cxn modelId="{E4C25B54-8978-4F81-AC32-786DE3106AFA}" type="presOf" srcId="{F00B93C9-C1A1-4979-BAC7-9A42038E2D76}" destId="{341190A3-17D2-47C2-9484-B85074E73D82}" srcOrd="0" destOrd="0" presId="urn:microsoft.com/office/officeart/2005/8/layout/hierarchy3"/>
    <dgm:cxn modelId="{7FC662A8-9996-4369-9247-E810D3C3EF01}" type="presOf" srcId="{EDE9C1BC-ACD7-483A-BDB7-EA110143AB6B}" destId="{464F2E6D-A2A5-44E1-AF6F-BCC9E5D2AEF2}" srcOrd="0" destOrd="0" presId="urn:microsoft.com/office/officeart/2005/8/layout/hierarchy3"/>
    <dgm:cxn modelId="{21C5F58A-6547-4579-B8E7-492E8172BA06}" type="presOf" srcId="{92B2C59D-57D5-448E-A521-8C1D857A6CEE}" destId="{468D905A-01E4-44D4-8743-D140AE187301}" srcOrd="0" destOrd="0" presId="urn:microsoft.com/office/officeart/2005/8/layout/hierarchy3"/>
    <dgm:cxn modelId="{546253B7-355B-43D2-BAD3-62D2EC8C24EB}" type="presOf" srcId="{2A405BA8-79D4-478C-823F-60243581FD45}" destId="{9C2A79BF-909B-41BB-A11D-504CD4A6BE0B}" srcOrd="0" destOrd="0" presId="urn:microsoft.com/office/officeart/2005/8/layout/hierarchy3"/>
    <dgm:cxn modelId="{3AD8B904-3B10-4188-9D73-978A23AAA335}" srcId="{F00B93C9-C1A1-4979-BAC7-9A42038E2D76}" destId="{2A405BA8-79D4-478C-823F-60243581FD45}" srcOrd="1" destOrd="0" parTransId="{C24F1957-3696-4830-96DC-484288009CE7}" sibTransId="{97322BBE-4683-488F-B661-822429820918}"/>
    <dgm:cxn modelId="{39BB2ED8-DE6E-49F7-B16F-6AB2A7EF4691}" type="presOf" srcId="{4605BB69-1C08-406A-8D43-740C992B54A9}" destId="{C70EB3C0-D41E-4C72-ACBA-22D9BDC29056}" srcOrd="1" destOrd="0" presId="urn:microsoft.com/office/officeart/2005/8/layout/hierarchy3"/>
    <dgm:cxn modelId="{8A81BFEE-92AD-483E-A064-7974FD96A6C9}" type="presOf" srcId="{07F74660-9470-46C8-9952-5740580E2FAA}" destId="{38DEF60D-9DB8-4C77-A4D9-8DDEFB89606B}" srcOrd="0" destOrd="0" presId="urn:microsoft.com/office/officeart/2005/8/layout/hierarchy3"/>
    <dgm:cxn modelId="{71E0A31E-022C-4C18-8144-C83415C6F47E}" srcId="{F00B93C9-C1A1-4979-BAC7-9A42038E2D76}" destId="{4605BB69-1C08-406A-8D43-740C992B54A9}" srcOrd="0" destOrd="0" parTransId="{9AED46C1-1A5F-4FD4-A5EA-AFA33DAAF152}" sibTransId="{DF4144FC-8E1F-4371-B003-F83F361364C1}"/>
    <dgm:cxn modelId="{C670E1E7-FCAA-43E4-9A16-8919110307D8}" type="presOf" srcId="{2A405BA8-79D4-478C-823F-60243581FD45}" destId="{88C4A448-2CDA-4BC0-BC9C-A2EAA58DFA68}" srcOrd="1" destOrd="0" presId="urn:microsoft.com/office/officeart/2005/8/layout/hierarchy3"/>
    <dgm:cxn modelId="{F72D5392-0106-4974-A2A7-8D3FCF91F5C9}" type="presOf" srcId="{0CFCC8D3-D9EA-4E4B-9A34-FFF2AEA42B2F}" destId="{C84215F9-33F7-441C-A742-78F0F971ED3F}" srcOrd="0" destOrd="0" presId="urn:microsoft.com/office/officeart/2005/8/layout/hierarchy3"/>
    <dgm:cxn modelId="{640594EC-6FEA-4C04-952A-6C8E6E2B592C}" type="presParOf" srcId="{341190A3-17D2-47C2-9484-B85074E73D82}" destId="{B3E5162C-B2C2-499C-8C37-CC8BC6B32830}" srcOrd="0" destOrd="0" presId="urn:microsoft.com/office/officeart/2005/8/layout/hierarchy3"/>
    <dgm:cxn modelId="{E2FEB049-095D-400C-9550-8843A5C7B5B1}" type="presParOf" srcId="{B3E5162C-B2C2-499C-8C37-CC8BC6B32830}" destId="{35556FC8-79A7-4A15-8AC1-0A1C2C468448}" srcOrd="0" destOrd="0" presId="urn:microsoft.com/office/officeart/2005/8/layout/hierarchy3"/>
    <dgm:cxn modelId="{F22C4597-5F6F-47E6-8102-172C7E5F404D}" type="presParOf" srcId="{35556FC8-79A7-4A15-8AC1-0A1C2C468448}" destId="{9433798D-E520-4451-873F-A09DCC4BCBCD}" srcOrd="0" destOrd="0" presId="urn:microsoft.com/office/officeart/2005/8/layout/hierarchy3"/>
    <dgm:cxn modelId="{556667CD-8E45-4688-B62B-BF2D59ACDF7D}" type="presParOf" srcId="{35556FC8-79A7-4A15-8AC1-0A1C2C468448}" destId="{C70EB3C0-D41E-4C72-ACBA-22D9BDC29056}" srcOrd="1" destOrd="0" presId="urn:microsoft.com/office/officeart/2005/8/layout/hierarchy3"/>
    <dgm:cxn modelId="{B768FE25-5FE5-43F3-B390-506B30B044FD}" type="presParOf" srcId="{B3E5162C-B2C2-499C-8C37-CC8BC6B32830}" destId="{D2CEAB2D-77FF-45CE-9326-19B1F4DD1918}" srcOrd="1" destOrd="0" presId="urn:microsoft.com/office/officeart/2005/8/layout/hierarchy3"/>
    <dgm:cxn modelId="{B9DF8FBB-A58B-4FF6-A4E1-DFC14CAF9C75}" type="presParOf" srcId="{D2CEAB2D-77FF-45CE-9326-19B1F4DD1918}" destId="{468D905A-01E4-44D4-8743-D140AE187301}" srcOrd="0" destOrd="0" presId="urn:microsoft.com/office/officeart/2005/8/layout/hierarchy3"/>
    <dgm:cxn modelId="{6FE3954C-5726-436C-A4A6-09FB115076FA}" type="presParOf" srcId="{D2CEAB2D-77FF-45CE-9326-19B1F4DD1918}" destId="{464F2E6D-A2A5-44E1-AF6F-BCC9E5D2AEF2}" srcOrd="1" destOrd="0" presId="urn:microsoft.com/office/officeart/2005/8/layout/hierarchy3"/>
    <dgm:cxn modelId="{DAC2F5CE-4E7E-4A5F-B36D-A953F20092E2}" type="presParOf" srcId="{341190A3-17D2-47C2-9484-B85074E73D82}" destId="{89224870-1DB5-474A-8DF2-C8E6E34139EE}" srcOrd="1" destOrd="0" presId="urn:microsoft.com/office/officeart/2005/8/layout/hierarchy3"/>
    <dgm:cxn modelId="{BF7D2CFD-C1F5-4BC0-8FBD-B8015C0A251C}" type="presParOf" srcId="{89224870-1DB5-474A-8DF2-C8E6E34139EE}" destId="{68E077B3-9A9A-4F54-897B-25F7FA82E692}" srcOrd="0" destOrd="0" presId="urn:microsoft.com/office/officeart/2005/8/layout/hierarchy3"/>
    <dgm:cxn modelId="{FDE2C2DF-1121-4212-9062-097A70ACEC97}" type="presParOf" srcId="{68E077B3-9A9A-4F54-897B-25F7FA82E692}" destId="{9C2A79BF-909B-41BB-A11D-504CD4A6BE0B}" srcOrd="0" destOrd="0" presId="urn:microsoft.com/office/officeart/2005/8/layout/hierarchy3"/>
    <dgm:cxn modelId="{B1182620-78C8-4D11-8AE5-0EDA5B5DD545}" type="presParOf" srcId="{68E077B3-9A9A-4F54-897B-25F7FA82E692}" destId="{88C4A448-2CDA-4BC0-BC9C-A2EAA58DFA68}" srcOrd="1" destOrd="0" presId="urn:microsoft.com/office/officeart/2005/8/layout/hierarchy3"/>
    <dgm:cxn modelId="{71825748-9958-46BD-B56A-7738230183BE}" type="presParOf" srcId="{89224870-1DB5-474A-8DF2-C8E6E34139EE}" destId="{88B5BD80-A926-4170-ACF8-202DEF5360FB}" srcOrd="1" destOrd="0" presId="urn:microsoft.com/office/officeart/2005/8/layout/hierarchy3"/>
    <dgm:cxn modelId="{CE79D8EF-1D1E-42D8-9D1B-12F7C27216BB}" type="presParOf" srcId="{88B5BD80-A926-4170-ACF8-202DEF5360FB}" destId="{38DEF60D-9DB8-4C77-A4D9-8DDEFB89606B}" srcOrd="0" destOrd="0" presId="urn:microsoft.com/office/officeart/2005/8/layout/hierarchy3"/>
    <dgm:cxn modelId="{526F5345-E2BA-4677-AC7D-BA3EEC0075AE}" type="presParOf" srcId="{88B5BD80-A926-4170-ACF8-202DEF5360FB}" destId="{C84215F9-33F7-441C-A742-78F0F971ED3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177952-837B-4CB8-865A-726D234D260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09C45B2-DA9C-4756-914B-81AB609A94F7}">
      <dgm:prSet phldrT="[Текст]"/>
      <dgm:spPr/>
      <dgm:t>
        <a:bodyPr/>
        <a:lstStyle/>
        <a:p>
          <a:r>
            <a:rPr lang="ru-RU" dirty="0" smtClean="0"/>
            <a:t>Сменные кресла-коляски</a:t>
          </a:r>
          <a:endParaRPr lang="ru-RU" dirty="0"/>
        </a:p>
      </dgm:t>
    </dgm:pt>
    <dgm:pt modelId="{93AF6750-10C7-4ACD-8DFE-6AB80203214E}" type="parTrans" cxnId="{0D90627C-D30F-4387-A5C6-47B9AC5D00ED}">
      <dgm:prSet/>
      <dgm:spPr/>
      <dgm:t>
        <a:bodyPr/>
        <a:lstStyle/>
        <a:p>
          <a:endParaRPr lang="ru-RU"/>
        </a:p>
      </dgm:t>
    </dgm:pt>
    <dgm:pt modelId="{F92DA002-01FD-4902-9171-99D4A1384703}" type="sibTrans" cxnId="{0D90627C-D30F-4387-A5C6-47B9AC5D00ED}">
      <dgm:prSet/>
      <dgm:spPr/>
      <dgm:t>
        <a:bodyPr/>
        <a:lstStyle/>
        <a:p>
          <a:endParaRPr lang="ru-RU"/>
        </a:p>
      </dgm:t>
    </dgm:pt>
    <dgm:pt modelId="{B3CAAA80-276C-48B6-9C6C-74B9463B6AA4}">
      <dgm:prSet phldrT="[Текст]"/>
      <dgm:spPr/>
      <dgm:t>
        <a:bodyPr/>
        <a:lstStyle/>
        <a:p>
          <a:r>
            <a:rPr lang="ru-RU" dirty="0" smtClean="0"/>
            <a:t>2 объекта</a:t>
          </a:r>
          <a:endParaRPr lang="ru-RU" dirty="0"/>
        </a:p>
      </dgm:t>
    </dgm:pt>
    <dgm:pt modelId="{2AD33D54-7B0C-4A17-9226-B05B29B1E6AD}" type="parTrans" cxnId="{0A2BE49C-4D77-41F5-A8AC-5B90DD356B1B}">
      <dgm:prSet/>
      <dgm:spPr/>
      <dgm:t>
        <a:bodyPr/>
        <a:lstStyle/>
        <a:p>
          <a:endParaRPr lang="ru-RU"/>
        </a:p>
      </dgm:t>
    </dgm:pt>
    <dgm:pt modelId="{CAA0F134-380B-4FA4-9CDC-124337ACF29B}" type="sibTrans" cxnId="{0A2BE49C-4D77-41F5-A8AC-5B90DD356B1B}">
      <dgm:prSet/>
      <dgm:spPr/>
      <dgm:t>
        <a:bodyPr/>
        <a:lstStyle/>
        <a:p>
          <a:endParaRPr lang="ru-RU"/>
        </a:p>
      </dgm:t>
    </dgm:pt>
    <dgm:pt modelId="{977DD376-ECD3-4625-9EE3-0F21A2DE8254}" type="pres">
      <dgm:prSet presAssocID="{67177952-837B-4CB8-865A-726D234D260D}" presName="Name0" presStyleCnt="0">
        <dgm:presLayoutVars>
          <dgm:dir/>
          <dgm:animLvl val="lvl"/>
          <dgm:resizeHandles val="exact"/>
        </dgm:presLayoutVars>
      </dgm:prSet>
      <dgm:spPr/>
    </dgm:pt>
    <dgm:pt modelId="{07051ED2-2E43-40A1-9CC7-3D55FDD3ECCB}" type="pres">
      <dgm:prSet presAssocID="{009C45B2-DA9C-4756-914B-81AB609A94F7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B6793-04A1-4EF5-80B0-BE643B68C881}" type="pres">
      <dgm:prSet presAssocID="{F92DA002-01FD-4902-9171-99D4A1384703}" presName="parTxOnlySpace" presStyleCnt="0"/>
      <dgm:spPr/>
    </dgm:pt>
    <dgm:pt modelId="{4DFC871D-9B7B-4E98-9554-2A1C106345F3}" type="pres">
      <dgm:prSet presAssocID="{B3CAAA80-276C-48B6-9C6C-74B9463B6AA4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02DAD7-27C9-4B14-AA16-ECB2F0569FD4}" type="presOf" srcId="{009C45B2-DA9C-4756-914B-81AB609A94F7}" destId="{07051ED2-2E43-40A1-9CC7-3D55FDD3ECCB}" srcOrd="0" destOrd="0" presId="urn:microsoft.com/office/officeart/2005/8/layout/chevron1"/>
    <dgm:cxn modelId="{0A2BE49C-4D77-41F5-A8AC-5B90DD356B1B}" srcId="{67177952-837B-4CB8-865A-726D234D260D}" destId="{B3CAAA80-276C-48B6-9C6C-74B9463B6AA4}" srcOrd="1" destOrd="0" parTransId="{2AD33D54-7B0C-4A17-9226-B05B29B1E6AD}" sibTransId="{CAA0F134-380B-4FA4-9CDC-124337ACF29B}"/>
    <dgm:cxn modelId="{7651B331-9D53-49E4-977F-3E58D47E403D}" type="presOf" srcId="{67177952-837B-4CB8-865A-726D234D260D}" destId="{977DD376-ECD3-4625-9EE3-0F21A2DE8254}" srcOrd="0" destOrd="0" presId="urn:microsoft.com/office/officeart/2005/8/layout/chevron1"/>
    <dgm:cxn modelId="{6EEBB7DA-A3E1-41EC-9D9B-5EF6C39ED298}" type="presOf" srcId="{B3CAAA80-276C-48B6-9C6C-74B9463B6AA4}" destId="{4DFC871D-9B7B-4E98-9554-2A1C106345F3}" srcOrd="0" destOrd="0" presId="urn:microsoft.com/office/officeart/2005/8/layout/chevron1"/>
    <dgm:cxn modelId="{0D90627C-D30F-4387-A5C6-47B9AC5D00ED}" srcId="{67177952-837B-4CB8-865A-726D234D260D}" destId="{009C45B2-DA9C-4756-914B-81AB609A94F7}" srcOrd="0" destOrd="0" parTransId="{93AF6750-10C7-4ACD-8DFE-6AB80203214E}" sibTransId="{F92DA002-01FD-4902-9171-99D4A1384703}"/>
    <dgm:cxn modelId="{0B62BE06-3FB0-48EE-96EF-5D4CD2F2F3B2}" type="presParOf" srcId="{977DD376-ECD3-4625-9EE3-0F21A2DE8254}" destId="{07051ED2-2E43-40A1-9CC7-3D55FDD3ECCB}" srcOrd="0" destOrd="0" presId="urn:microsoft.com/office/officeart/2005/8/layout/chevron1"/>
    <dgm:cxn modelId="{2CA9C6CE-B37B-4207-8E6D-1BDA16501E30}" type="presParOf" srcId="{977DD376-ECD3-4625-9EE3-0F21A2DE8254}" destId="{1DCB6793-04A1-4EF5-80B0-BE643B68C881}" srcOrd="1" destOrd="0" presId="urn:microsoft.com/office/officeart/2005/8/layout/chevron1"/>
    <dgm:cxn modelId="{45B5B069-4B7D-4ABE-A081-83F866E85D8C}" type="presParOf" srcId="{977DD376-ECD3-4625-9EE3-0F21A2DE8254}" destId="{4DFC871D-9B7B-4E98-9554-2A1C106345F3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177952-837B-4CB8-865A-726D234D260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09C45B2-DA9C-4756-914B-81AB609A94F7}">
      <dgm:prSet phldrT="[Текст]" custT="1"/>
      <dgm:spPr/>
      <dgm:t>
        <a:bodyPr/>
        <a:lstStyle/>
        <a:p>
          <a:r>
            <a:rPr lang="ru-RU" sz="1500" dirty="0" smtClean="0"/>
            <a:t>Пандусы</a:t>
          </a:r>
          <a:endParaRPr lang="ru-RU" sz="1500" dirty="0"/>
        </a:p>
      </dgm:t>
    </dgm:pt>
    <dgm:pt modelId="{93AF6750-10C7-4ACD-8DFE-6AB80203214E}" type="parTrans" cxnId="{0D90627C-D30F-4387-A5C6-47B9AC5D00ED}">
      <dgm:prSet/>
      <dgm:spPr/>
      <dgm:t>
        <a:bodyPr/>
        <a:lstStyle/>
        <a:p>
          <a:endParaRPr lang="ru-RU" sz="1500"/>
        </a:p>
      </dgm:t>
    </dgm:pt>
    <dgm:pt modelId="{F92DA002-01FD-4902-9171-99D4A1384703}" type="sibTrans" cxnId="{0D90627C-D30F-4387-A5C6-47B9AC5D00ED}">
      <dgm:prSet/>
      <dgm:spPr/>
      <dgm:t>
        <a:bodyPr/>
        <a:lstStyle/>
        <a:p>
          <a:endParaRPr lang="ru-RU" sz="1500"/>
        </a:p>
      </dgm:t>
    </dgm:pt>
    <dgm:pt modelId="{B3CAAA80-276C-48B6-9C6C-74B9463B6AA4}">
      <dgm:prSet phldrT="[Текст]" custT="1"/>
      <dgm:spPr/>
      <dgm:t>
        <a:bodyPr/>
        <a:lstStyle/>
        <a:p>
          <a:r>
            <a:rPr lang="ru-RU" sz="1500" dirty="0" smtClean="0"/>
            <a:t>26 объектов</a:t>
          </a:r>
          <a:endParaRPr lang="ru-RU" sz="1500" dirty="0"/>
        </a:p>
      </dgm:t>
    </dgm:pt>
    <dgm:pt modelId="{2AD33D54-7B0C-4A17-9226-B05B29B1E6AD}" type="parTrans" cxnId="{0A2BE49C-4D77-41F5-A8AC-5B90DD356B1B}">
      <dgm:prSet/>
      <dgm:spPr/>
      <dgm:t>
        <a:bodyPr/>
        <a:lstStyle/>
        <a:p>
          <a:endParaRPr lang="ru-RU" sz="1500"/>
        </a:p>
      </dgm:t>
    </dgm:pt>
    <dgm:pt modelId="{CAA0F134-380B-4FA4-9CDC-124337ACF29B}" type="sibTrans" cxnId="{0A2BE49C-4D77-41F5-A8AC-5B90DD356B1B}">
      <dgm:prSet/>
      <dgm:spPr/>
      <dgm:t>
        <a:bodyPr/>
        <a:lstStyle/>
        <a:p>
          <a:endParaRPr lang="ru-RU" sz="1500"/>
        </a:p>
      </dgm:t>
    </dgm:pt>
    <dgm:pt modelId="{977DD376-ECD3-4625-9EE3-0F21A2DE8254}" type="pres">
      <dgm:prSet presAssocID="{67177952-837B-4CB8-865A-726D234D260D}" presName="Name0" presStyleCnt="0">
        <dgm:presLayoutVars>
          <dgm:dir/>
          <dgm:animLvl val="lvl"/>
          <dgm:resizeHandles val="exact"/>
        </dgm:presLayoutVars>
      </dgm:prSet>
      <dgm:spPr/>
    </dgm:pt>
    <dgm:pt modelId="{07051ED2-2E43-40A1-9CC7-3D55FDD3ECCB}" type="pres">
      <dgm:prSet presAssocID="{009C45B2-DA9C-4756-914B-81AB609A94F7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B6793-04A1-4EF5-80B0-BE643B68C881}" type="pres">
      <dgm:prSet presAssocID="{F92DA002-01FD-4902-9171-99D4A1384703}" presName="parTxOnlySpace" presStyleCnt="0"/>
      <dgm:spPr/>
    </dgm:pt>
    <dgm:pt modelId="{4DFC871D-9B7B-4E98-9554-2A1C106345F3}" type="pres">
      <dgm:prSet presAssocID="{B3CAAA80-276C-48B6-9C6C-74B9463B6AA4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CB79C9-D3C2-4D48-9353-FDF517A89A58}" type="presOf" srcId="{009C45B2-DA9C-4756-914B-81AB609A94F7}" destId="{07051ED2-2E43-40A1-9CC7-3D55FDD3ECCB}" srcOrd="0" destOrd="0" presId="urn:microsoft.com/office/officeart/2005/8/layout/chevron1"/>
    <dgm:cxn modelId="{F8BD86A2-8297-49EB-8F4B-72148AF93F29}" type="presOf" srcId="{67177952-837B-4CB8-865A-726D234D260D}" destId="{977DD376-ECD3-4625-9EE3-0F21A2DE8254}" srcOrd="0" destOrd="0" presId="urn:microsoft.com/office/officeart/2005/8/layout/chevron1"/>
    <dgm:cxn modelId="{0A2BE49C-4D77-41F5-A8AC-5B90DD356B1B}" srcId="{67177952-837B-4CB8-865A-726D234D260D}" destId="{B3CAAA80-276C-48B6-9C6C-74B9463B6AA4}" srcOrd="1" destOrd="0" parTransId="{2AD33D54-7B0C-4A17-9226-B05B29B1E6AD}" sibTransId="{CAA0F134-380B-4FA4-9CDC-124337ACF29B}"/>
    <dgm:cxn modelId="{F34DAC09-89A3-4AD4-B053-ABE40541EE62}" type="presOf" srcId="{B3CAAA80-276C-48B6-9C6C-74B9463B6AA4}" destId="{4DFC871D-9B7B-4E98-9554-2A1C106345F3}" srcOrd="0" destOrd="0" presId="urn:microsoft.com/office/officeart/2005/8/layout/chevron1"/>
    <dgm:cxn modelId="{0D90627C-D30F-4387-A5C6-47B9AC5D00ED}" srcId="{67177952-837B-4CB8-865A-726D234D260D}" destId="{009C45B2-DA9C-4756-914B-81AB609A94F7}" srcOrd="0" destOrd="0" parTransId="{93AF6750-10C7-4ACD-8DFE-6AB80203214E}" sibTransId="{F92DA002-01FD-4902-9171-99D4A1384703}"/>
    <dgm:cxn modelId="{68260D22-B949-456F-95C2-D717B926AD33}" type="presParOf" srcId="{977DD376-ECD3-4625-9EE3-0F21A2DE8254}" destId="{07051ED2-2E43-40A1-9CC7-3D55FDD3ECCB}" srcOrd="0" destOrd="0" presId="urn:microsoft.com/office/officeart/2005/8/layout/chevron1"/>
    <dgm:cxn modelId="{AD26BF22-C1E0-4274-8852-952E0E352D03}" type="presParOf" srcId="{977DD376-ECD3-4625-9EE3-0F21A2DE8254}" destId="{1DCB6793-04A1-4EF5-80B0-BE643B68C881}" srcOrd="1" destOrd="0" presId="urn:microsoft.com/office/officeart/2005/8/layout/chevron1"/>
    <dgm:cxn modelId="{A1274AB9-CE1F-4BCF-87B4-86630B359307}" type="presParOf" srcId="{977DD376-ECD3-4625-9EE3-0F21A2DE8254}" destId="{4DFC871D-9B7B-4E98-9554-2A1C106345F3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177952-837B-4CB8-865A-726D234D260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09C45B2-DA9C-4756-914B-81AB609A94F7}">
      <dgm:prSet phldrT="[Текст]" custT="1"/>
      <dgm:spPr/>
      <dgm:t>
        <a:bodyPr/>
        <a:lstStyle/>
        <a:p>
          <a:r>
            <a:rPr lang="ru-RU" sz="1500" dirty="0" smtClean="0"/>
            <a:t>Поручни</a:t>
          </a:r>
          <a:endParaRPr lang="ru-RU" sz="1500" dirty="0"/>
        </a:p>
      </dgm:t>
    </dgm:pt>
    <dgm:pt modelId="{93AF6750-10C7-4ACD-8DFE-6AB80203214E}" type="parTrans" cxnId="{0D90627C-D30F-4387-A5C6-47B9AC5D00ED}">
      <dgm:prSet/>
      <dgm:spPr/>
      <dgm:t>
        <a:bodyPr/>
        <a:lstStyle/>
        <a:p>
          <a:endParaRPr lang="ru-RU" sz="1500"/>
        </a:p>
      </dgm:t>
    </dgm:pt>
    <dgm:pt modelId="{F92DA002-01FD-4902-9171-99D4A1384703}" type="sibTrans" cxnId="{0D90627C-D30F-4387-A5C6-47B9AC5D00ED}">
      <dgm:prSet/>
      <dgm:spPr/>
      <dgm:t>
        <a:bodyPr/>
        <a:lstStyle/>
        <a:p>
          <a:endParaRPr lang="ru-RU" sz="1500"/>
        </a:p>
      </dgm:t>
    </dgm:pt>
    <dgm:pt modelId="{B3CAAA80-276C-48B6-9C6C-74B9463B6AA4}">
      <dgm:prSet phldrT="[Текст]" custT="1"/>
      <dgm:spPr/>
      <dgm:t>
        <a:bodyPr/>
        <a:lstStyle/>
        <a:p>
          <a:r>
            <a:rPr lang="ru-RU" sz="1500" dirty="0" smtClean="0"/>
            <a:t>3 объекта</a:t>
          </a:r>
          <a:endParaRPr lang="ru-RU" sz="1500" dirty="0"/>
        </a:p>
      </dgm:t>
    </dgm:pt>
    <dgm:pt modelId="{2AD33D54-7B0C-4A17-9226-B05B29B1E6AD}" type="parTrans" cxnId="{0A2BE49C-4D77-41F5-A8AC-5B90DD356B1B}">
      <dgm:prSet/>
      <dgm:spPr/>
      <dgm:t>
        <a:bodyPr/>
        <a:lstStyle/>
        <a:p>
          <a:endParaRPr lang="ru-RU" sz="1500"/>
        </a:p>
      </dgm:t>
    </dgm:pt>
    <dgm:pt modelId="{CAA0F134-380B-4FA4-9CDC-124337ACF29B}" type="sibTrans" cxnId="{0A2BE49C-4D77-41F5-A8AC-5B90DD356B1B}">
      <dgm:prSet/>
      <dgm:spPr/>
      <dgm:t>
        <a:bodyPr/>
        <a:lstStyle/>
        <a:p>
          <a:endParaRPr lang="ru-RU" sz="1500"/>
        </a:p>
      </dgm:t>
    </dgm:pt>
    <dgm:pt modelId="{977DD376-ECD3-4625-9EE3-0F21A2DE8254}" type="pres">
      <dgm:prSet presAssocID="{67177952-837B-4CB8-865A-726D234D260D}" presName="Name0" presStyleCnt="0">
        <dgm:presLayoutVars>
          <dgm:dir/>
          <dgm:animLvl val="lvl"/>
          <dgm:resizeHandles val="exact"/>
        </dgm:presLayoutVars>
      </dgm:prSet>
      <dgm:spPr/>
    </dgm:pt>
    <dgm:pt modelId="{07051ED2-2E43-40A1-9CC7-3D55FDD3ECCB}" type="pres">
      <dgm:prSet presAssocID="{009C45B2-DA9C-4756-914B-81AB609A94F7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B6793-04A1-4EF5-80B0-BE643B68C881}" type="pres">
      <dgm:prSet presAssocID="{F92DA002-01FD-4902-9171-99D4A1384703}" presName="parTxOnlySpace" presStyleCnt="0"/>
      <dgm:spPr/>
    </dgm:pt>
    <dgm:pt modelId="{4DFC871D-9B7B-4E98-9554-2A1C106345F3}" type="pres">
      <dgm:prSet presAssocID="{B3CAAA80-276C-48B6-9C6C-74B9463B6AA4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2BE49C-4D77-41F5-A8AC-5B90DD356B1B}" srcId="{67177952-837B-4CB8-865A-726D234D260D}" destId="{B3CAAA80-276C-48B6-9C6C-74B9463B6AA4}" srcOrd="1" destOrd="0" parTransId="{2AD33D54-7B0C-4A17-9226-B05B29B1E6AD}" sibTransId="{CAA0F134-380B-4FA4-9CDC-124337ACF29B}"/>
    <dgm:cxn modelId="{1C3BE800-35FE-4D14-8801-3F4A9DC41C88}" type="presOf" srcId="{67177952-837B-4CB8-865A-726D234D260D}" destId="{977DD376-ECD3-4625-9EE3-0F21A2DE8254}" srcOrd="0" destOrd="0" presId="urn:microsoft.com/office/officeart/2005/8/layout/chevron1"/>
    <dgm:cxn modelId="{E0EAC2DC-EEAB-41B9-A254-A4C1785D38B6}" type="presOf" srcId="{B3CAAA80-276C-48B6-9C6C-74B9463B6AA4}" destId="{4DFC871D-9B7B-4E98-9554-2A1C106345F3}" srcOrd="0" destOrd="0" presId="urn:microsoft.com/office/officeart/2005/8/layout/chevron1"/>
    <dgm:cxn modelId="{F762CFAC-C965-446E-9CF5-8541647E395F}" type="presOf" srcId="{009C45B2-DA9C-4756-914B-81AB609A94F7}" destId="{07051ED2-2E43-40A1-9CC7-3D55FDD3ECCB}" srcOrd="0" destOrd="0" presId="urn:microsoft.com/office/officeart/2005/8/layout/chevron1"/>
    <dgm:cxn modelId="{0D90627C-D30F-4387-A5C6-47B9AC5D00ED}" srcId="{67177952-837B-4CB8-865A-726D234D260D}" destId="{009C45B2-DA9C-4756-914B-81AB609A94F7}" srcOrd="0" destOrd="0" parTransId="{93AF6750-10C7-4ACD-8DFE-6AB80203214E}" sibTransId="{F92DA002-01FD-4902-9171-99D4A1384703}"/>
    <dgm:cxn modelId="{297CB9E5-6496-4432-9CBB-9D9819CE3E01}" type="presParOf" srcId="{977DD376-ECD3-4625-9EE3-0F21A2DE8254}" destId="{07051ED2-2E43-40A1-9CC7-3D55FDD3ECCB}" srcOrd="0" destOrd="0" presId="urn:microsoft.com/office/officeart/2005/8/layout/chevron1"/>
    <dgm:cxn modelId="{9F6B69AF-5B6D-4854-A5A9-2B2CF45AC680}" type="presParOf" srcId="{977DD376-ECD3-4625-9EE3-0F21A2DE8254}" destId="{1DCB6793-04A1-4EF5-80B0-BE643B68C881}" srcOrd="1" destOrd="0" presId="urn:microsoft.com/office/officeart/2005/8/layout/chevron1"/>
    <dgm:cxn modelId="{B4A5308B-FE79-4248-ADA1-FF9601999C9D}" type="presParOf" srcId="{977DD376-ECD3-4625-9EE3-0F21A2DE8254}" destId="{4DFC871D-9B7B-4E98-9554-2A1C106345F3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177952-837B-4CB8-865A-726D234D260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09C45B2-DA9C-4756-914B-81AB609A94F7}">
      <dgm:prSet phldrT="[Текст]"/>
      <dgm:spPr/>
      <dgm:t>
        <a:bodyPr/>
        <a:lstStyle/>
        <a:p>
          <a:r>
            <a:rPr lang="ru-RU" dirty="0" smtClean="0"/>
            <a:t>Доступные входные группы</a:t>
          </a:r>
          <a:endParaRPr lang="ru-RU" dirty="0"/>
        </a:p>
      </dgm:t>
    </dgm:pt>
    <dgm:pt modelId="{93AF6750-10C7-4ACD-8DFE-6AB80203214E}" type="parTrans" cxnId="{0D90627C-D30F-4387-A5C6-47B9AC5D00ED}">
      <dgm:prSet/>
      <dgm:spPr/>
      <dgm:t>
        <a:bodyPr/>
        <a:lstStyle/>
        <a:p>
          <a:endParaRPr lang="ru-RU"/>
        </a:p>
      </dgm:t>
    </dgm:pt>
    <dgm:pt modelId="{F92DA002-01FD-4902-9171-99D4A1384703}" type="sibTrans" cxnId="{0D90627C-D30F-4387-A5C6-47B9AC5D00ED}">
      <dgm:prSet/>
      <dgm:spPr/>
      <dgm:t>
        <a:bodyPr/>
        <a:lstStyle/>
        <a:p>
          <a:endParaRPr lang="ru-RU"/>
        </a:p>
      </dgm:t>
    </dgm:pt>
    <dgm:pt modelId="{B3CAAA80-276C-48B6-9C6C-74B9463B6AA4}">
      <dgm:prSet phldrT="[Текст]"/>
      <dgm:spPr/>
      <dgm:t>
        <a:bodyPr/>
        <a:lstStyle/>
        <a:p>
          <a:r>
            <a:rPr lang="ru-RU" dirty="0" smtClean="0"/>
            <a:t>26 объектов</a:t>
          </a:r>
          <a:endParaRPr lang="ru-RU" dirty="0"/>
        </a:p>
      </dgm:t>
    </dgm:pt>
    <dgm:pt modelId="{2AD33D54-7B0C-4A17-9226-B05B29B1E6AD}" type="parTrans" cxnId="{0A2BE49C-4D77-41F5-A8AC-5B90DD356B1B}">
      <dgm:prSet/>
      <dgm:spPr/>
      <dgm:t>
        <a:bodyPr/>
        <a:lstStyle/>
        <a:p>
          <a:endParaRPr lang="ru-RU"/>
        </a:p>
      </dgm:t>
    </dgm:pt>
    <dgm:pt modelId="{CAA0F134-380B-4FA4-9CDC-124337ACF29B}" type="sibTrans" cxnId="{0A2BE49C-4D77-41F5-A8AC-5B90DD356B1B}">
      <dgm:prSet/>
      <dgm:spPr/>
      <dgm:t>
        <a:bodyPr/>
        <a:lstStyle/>
        <a:p>
          <a:endParaRPr lang="ru-RU"/>
        </a:p>
      </dgm:t>
    </dgm:pt>
    <dgm:pt modelId="{977DD376-ECD3-4625-9EE3-0F21A2DE8254}" type="pres">
      <dgm:prSet presAssocID="{67177952-837B-4CB8-865A-726D234D260D}" presName="Name0" presStyleCnt="0">
        <dgm:presLayoutVars>
          <dgm:dir/>
          <dgm:animLvl val="lvl"/>
          <dgm:resizeHandles val="exact"/>
        </dgm:presLayoutVars>
      </dgm:prSet>
      <dgm:spPr/>
    </dgm:pt>
    <dgm:pt modelId="{07051ED2-2E43-40A1-9CC7-3D55FDD3ECCB}" type="pres">
      <dgm:prSet presAssocID="{009C45B2-DA9C-4756-914B-81AB609A94F7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B6793-04A1-4EF5-80B0-BE643B68C881}" type="pres">
      <dgm:prSet presAssocID="{F92DA002-01FD-4902-9171-99D4A1384703}" presName="parTxOnlySpace" presStyleCnt="0"/>
      <dgm:spPr/>
    </dgm:pt>
    <dgm:pt modelId="{4DFC871D-9B7B-4E98-9554-2A1C106345F3}" type="pres">
      <dgm:prSet presAssocID="{B3CAAA80-276C-48B6-9C6C-74B9463B6AA4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53F8F5-9C38-4EBC-A718-9DE46178D5F2}" type="presOf" srcId="{B3CAAA80-276C-48B6-9C6C-74B9463B6AA4}" destId="{4DFC871D-9B7B-4E98-9554-2A1C106345F3}" srcOrd="0" destOrd="0" presId="urn:microsoft.com/office/officeart/2005/8/layout/chevron1"/>
    <dgm:cxn modelId="{0A2BE49C-4D77-41F5-A8AC-5B90DD356B1B}" srcId="{67177952-837B-4CB8-865A-726D234D260D}" destId="{B3CAAA80-276C-48B6-9C6C-74B9463B6AA4}" srcOrd="1" destOrd="0" parTransId="{2AD33D54-7B0C-4A17-9226-B05B29B1E6AD}" sibTransId="{CAA0F134-380B-4FA4-9CDC-124337ACF29B}"/>
    <dgm:cxn modelId="{35532CED-F6BE-4896-A96D-032026D43BA8}" type="presOf" srcId="{009C45B2-DA9C-4756-914B-81AB609A94F7}" destId="{07051ED2-2E43-40A1-9CC7-3D55FDD3ECCB}" srcOrd="0" destOrd="0" presId="urn:microsoft.com/office/officeart/2005/8/layout/chevron1"/>
    <dgm:cxn modelId="{0D90627C-D30F-4387-A5C6-47B9AC5D00ED}" srcId="{67177952-837B-4CB8-865A-726D234D260D}" destId="{009C45B2-DA9C-4756-914B-81AB609A94F7}" srcOrd="0" destOrd="0" parTransId="{93AF6750-10C7-4ACD-8DFE-6AB80203214E}" sibTransId="{F92DA002-01FD-4902-9171-99D4A1384703}"/>
    <dgm:cxn modelId="{01B0AECB-ACB7-417C-A394-A3EA07DD181D}" type="presOf" srcId="{67177952-837B-4CB8-865A-726D234D260D}" destId="{977DD376-ECD3-4625-9EE3-0F21A2DE8254}" srcOrd="0" destOrd="0" presId="urn:microsoft.com/office/officeart/2005/8/layout/chevron1"/>
    <dgm:cxn modelId="{DB5F2F79-1FB5-4545-8349-99BF48B87DEA}" type="presParOf" srcId="{977DD376-ECD3-4625-9EE3-0F21A2DE8254}" destId="{07051ED2-2E43-40A1-9CC7-3D55FDD3ECCB}" srcOrd="0" destOrd="0" presId="urn:microsoft.com/office/officeart/2005/8/layout/chevron1"/>
    <dgm:cxn modelId="{282B92A7-0611-4A75-85E6-9403E0F3FF08}" type="presParOf" srcId="{977DD376-ECD3-4625-9EE3-0F21A2DE8254}" destId="{1DCB6793-04A1-4EF5-80B0-BE643B68C881}" srcOrd="1" destOrd="0" presId="urn:microsoft.com/office/officeart/2005/8/layout/chevron1"/>
    <dgm:cxn modelId="{89E839E1-0817-48DC-B28B-F47414CDA9DC}" type="presParOf" srcId="{977DD376-ECD3-4625-9EE3-0F21A2DE8254}" destId="{4DFC871D-9B7B-4E98-9554-2A1C106345F3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7177952-837B-4CB8-865A-726D234D260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09C45B2-DA9C-4756-914B-81AB609A94F7}">
      <dgm:prSet phldrT="[Текст]"/>
      <dgm:spPr/>
      <dgm:t>
        <a:bodyPr/>
        <a:lstStyle/>
        <a:p>
          <a:r>
            <a:rPr lang="ru-RU" dirty="0" smtClean="0"/>
            <a:t>Доступные </a:t>
          </a:r>
          <a:r>
            <a:rPr lang="ru-RU" dirty="0" err="1" smtClean="0"/>
            <a:t>санитарно-гиг-ие</a:t>
          </a:r>
          <a:r>
            <a:rPr lang="ru-RU" dirty="0" smtClean="0"/>
            <a:t> помещения</a:t>
          </a:r>
          <a:endParaRPr lang="ru-RU" dirty="0"/>
        </a:p>
      </dgm:t>
    </dgm:pt>
    <dgm:pt modelId="{93AF6750-10C7-4ACD-8DFE-6AB80203214E}" type="parTrans" cxnId="{0D90627C-D30F-4387-A5C6-47B9AC5D00ED}">
      <dgm:prSet/>
      <dgm:spPr/>
      <dgm:t>
        <a:bodyPr/>
        <a:lstStyle/>
        <a:p>
          <a:endParaRPr lang="ru-RU"/>
        </a:p>
      </dgm:t>
    </dgm:pt>
    <dgm:pt modelId="{F92DA002-01FD-4902-9171-99D4A1384703}" type="sibTrans" cxnId="{0D90627C-D30F-4387-A5C6-47B9AC5D00ED}">
      <dgm:prSet/>
      <dgm:spPr/>
      <dgm:t>
        <a:bodyPr/>
        <a:lstStyle/>
        <a:p>
          <a:endParaRPr lang="ru-RU"/>
        </a:p>
      </dgm:t>
    </dgm:pt>
    <dgm:pt modelId="{B3CAAA80-276C-48B6-9C6C-74B9463B6AA4}">
      <dgm:prSet phldrT="[Текст]" custT="1"/>
      <dgm:spPr/>
      <dgm:t>
        <a:bodyPr/>
        <a:lstStyle/>
        <a:p>
          <a:r>
            <a:rPr lang="ru-RU" sz="1500" dirty="0" smtClean="0"/>
            <a:t>3 объекта</a:t>
          </a:r>
          <a:endParaRPr lang="ru-RU" sz="1500" dirty="0"/>
        </a:p>
      </dgm:t>
    </dgm:pt>
    <dgm:pt modelId="{2AD33D54-7B0C-4A17-9226-B05B29B1E6AD}" type="parTrans" cxnId="{0A2BE49C-4D77-41F5-A8AC-5B90DD356B1B}">
      <dgm:prSet/>
      <dgm:spPr/>
      <dgm:t>
        <a:bodyPr/>
        <a:lstStyle/>
        <a:p>
          <a:endParaRPr lang="ru-RU"/>
        </a:p>
      </dgm:t>
    </dgm:pt>
    <dgm:pt modelId="{CAA0F134-380B-4FA4-9CDC-124337ACF29B}" type="sibTrans" cxnId="{0A2BE49C-4D77-41F5-A8AC-5B90DD356B1B}">
      <dgm:prSet/>
      <dgm:spPr/>
      <dgm:t>
        <a:bodyPr/>
        <a:lstStyle/>
        <a:p>
          <a:endParaRPr lang="ru-RU"/>
        </a:p>
      </dgm:t>
    </dgm:pt>
    <dgm:pt modelId="{977DD376-ECD3-4625-9EE3-0F21A2DE8254}" type="pres">
      <dgm:prSet presAssocID="{67177952-837B-4CB8-865A-726D234D260D}" presName="Name0" presStyleCnt="0">
        <dgm:presLayoutVars>
          <dgm:dir/>
          <dgm:animLvl val="lvl"/>
          <dgm:resizeHandles val="exact"/>
        </dgm:presLayoutVars>
      </dgm:prSet>
      <dgm:spPr/>
    </dgm:pt>
    <dgm:pt modelId="{07051ED2-2E43-40A1-9CC7-3D55FDD3ECCB}" type="pres">
      <dgm:prSet presAssocID="{009C45B2-DA9C-4756-914B-81AB609A94F7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B6793-04A1-4EF5-80B0-BE643B68C881}" type="pres">
      <dgm:prSet presAssocID="{F92DA002-01FD-4902-9171-99D4A1384703}" presName="parTxOnlySpace" presStyleCnt="0"/>
      <dgm:spPr/>
    </dgm:pt>
    <dgm:pt modelId="{4DFC871D-9B7B-4E98-9554-2A1C106345F3}" type="pres">
      <dgm:prSet presAssocID="{B3CAAA80-276C-48B6-9C6C-74B9463B6AA4}" presName="parTxOnly" presStyleLbl="node1" presStyleIdx="1" presStyleCnt="2" custLinFactNeighborX="77945" custLinFactNeighborY="28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2BE49C-4D77-41F5-A8AC-5B90DD356B1B}" srcId="{67177952-837B-4CB8-865A-726D234D260D}" destId="{B3CAAA80-276C-48B6-9C6C-74B9463B6AA4}" srcOrd="1" destOrd="0" parTransId="{2AD33D54-7B0C-4A17-9226-B05B29B1E6AD}" sibTransId="{CAA0F134-380B-4FA4-9CDC-124337ACF29B}"/>
    <dgm:cxn modelId="{33227A8D-10DF-47F4-B644-94B5BAFEFA81}" type="presOf" srcId="{B3CAAA80-276C-48B6-9C6C-74B9463B6AA4}" destId="{4DFC871D-9B7B-4E98-9554-2A1C106345F3}" srcOrd="0" destOrd="0" presId="urn:microsoft.com/office/officeart/2005/8/layout/chevron1"/>
    <dgm:cxn modelId="{2FE25F1D-1E9E-4227-AE4B-FBFF59865BD9}" type="presOf" srcId="{009C45B2-DA9C-4756-914B-81AB609A94F7}" destId="{07051ED2-2E43-40A1-9CC7-3D55FDD3ECCB}" srcOrd="0" destOrd="0" presId="urn:microsoft.com/office/officeart/2005/8/layout/chevron1"/>
    <dgm:cxn modelId="{0D90627C-D30F-4387-A5C6-47B9AC5D00ED}" srcId="{67177952-837B-4CB8-865A-726D234D260D}" destId="{009C45B2-DA9C-4756-914B-81AB609A94F7}" srcOrd="0" destOrd="0" parTransId="{93AF6750-10C7-4ACD-8DFE-6AB80203214E}" sibTransId="{F92DA002-01FD-4902-9171-99D4A1384703}"/>
    <dgm:cxn modelId="{D827CA12-9170-418C-8B04-72CCFC13C6A6}" type="presOf" srcId="{67177952-837B-4CB8-865A-726D234D260D}" destId="{977DD376-ECD3-4625-9EE3-0F21A2DE8254}" srcOrd="0" destOrd="0" presId="urn:microsoft.com/office/officeart/2005/8/layout/chevron1"/>
    <dgm:cxn modelId="{16689112-831A-4F74-9805-01ABB3693E18}" type="presParOf" srcId="{977DD376-ECD3-4625-9EE3-0F21A2DE8254}" destId="{07051ED2-2E43-40A1-9CC7-3D55FDD3ECCB}" srcOrd="0" destOrd="0" presId="urn:microsoft.com/office/officeart/2005/8/layout/chevron1"/>
    <dgm:cxn modelId="{0E6FD0EF-51C4-4724-994F-608B52EEFBDD}" type="presParOf" srcId="{977DD376-ECD3-4625-9EE3-0F21A2DE8254}" destId="{1DCB6793-04A1-4EF5-80B0-BE643B68C881}" srcOrd="1" destOrd="0" presId="urn:microsoft.com/office/officeart/2005/8/layout/chevron1"/>
    <dgm:cxn modelId="{6C65D581-F178-420B-B414-E5C76914E950}" type="presParOf" srcId="{977DD376-ECD3-4625-9EE3-0F21A2DE8254}" destId="{4DFC871D-9B7B-4E98-9554-2A1C106345F3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177952-837B-4CB8-865A-726D234D260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09C45B2-DA9C-4756-914B-81AB609A94F7}">
      <dgm:prSet phldrT="[Текст]"/>
      <dgm:spPr/>
      <dgm:t>
        <a:bodyPr/>
        <a:lstStyle/>
        <a:p>
          <a:r>
            <a:rPr lang="ru-RU" dirty="0" smtClean="0"/>
            <a:t>Достаточная ширина дверных проемов, …</a:t>
          </a:r>
          <a:endParaRPr lang="ru-RU" dirty="0"/>
        </a:p>
      </dgm:t>
    </dgm:pt>
    <dgm:pt modelId="{93AF6750-10C7-4ACD-8DFE-6AB80203214E}" type="parTrans" cxnId="{0D90627C-D30F-4387-A5C6-47B9AC5D00ED}">
      <dgm:prSet/>
      <dgm:spPr/>
      <dgm:t>
        <a:bodyPr/>
        <a:lstStyle/>
        <a:p>
          <a:endParaRPr lang="ru-RU"/>
        </a:p>
      </dgm:t>
    </dgm:pt>
    <dgm:pt modelId="{F92DA002-01FD-4902-9171-99D4A1384703}" type="sibTrans" cxnId="{0D90627C-D30F-4387-A5C6-47B9AC5D00ED}">
      <dgm:prSet/>
      <dgm:spPr/>
      <dgm:t>
        <a:bodyPr/>
        <a:lstStyle/>
        <a:p>
          <a:endParaRPr lang="ru-RU"/>
        </a:p>
      </dgm:t>
    </dgm:pt>
    <dgm:pt modelId="{B3CAAA80-276C-48B6-9C6C-74B9463B6AA4}">
      <dgm:prSet phldrT="[Текст]"/>
      <dgm:spPr/>
      <dgm:t>
        <a:bodyPr/>
        <a:lstStyle/>
        <a:p>
          <a:r>
            <a:rPr lang="ru-RU" dirty="0" smtClean="0"/>
            <a:t>11 объектов</a:t>
          </a:r>
          <a:endParaRPr lang="ru-RU" dirty="0"/>
        </a:p>
      </dgm:t>
    </dgm:pt>
    <dgm:pt modelId="{2AD33D54-7B0C-4A17-9226-B05B29B1E6AD}" type="parTrans" cxnId="{0A2BE49C-4D77-41F5-A8AC-5B90DD356B1B}">
      <dgm:prSet/>
      <dgm:spPr/>
      <dgm:t>
        <a:bodyPr/>
        <a:lstStyle/>
        <a:p>
          <a:endParaRPr lang="ru-RU"/>
        </a:p>
      </dgm:t>
    </dgm:pt>
    <dgm:pt modelId="{CAA0F134-380B-4FA4-9CDC-124337ACF29B}" type="sibTrans" cxnId="{0A2BE49C-4D77-41F5-A8AC-5B90DD356B1B}">
      <dgm:prSet/>
      <dgm:spPr/>
      <dgm:t>
        <a:bodyPr/>
        <a:lstStyle/>
        <a:p>
          <a:endParaRPr lang="ru-RU"/>
        </a:p>
      </dgm:t>
    </dgm:pt>
    <dgm:pt modelId="{977DD376-ECD3-4625-9EE3-0F21A2DE8254}" type="pres">
      <dgm:prSet presAssocID="{67177952-837B-4CB8-865A-726D234D260D}" presName="Name0" presStyleCnt="0">
        <dgm:presLayoutVars>
          <dgm:dir/>
          <dgm:animLvl val="lvl"/>
          <dgm:resizeHandles val="exact"/>
        </dgm:presLayoutVars>
      </dgm:prSet>
      <dgm:spPr/>
    </dgm:pt>
    <dgm:pt modelId="{07051ED2-2E43-40A1-9CC7-3D55FDD3ECCB}" type="pres">
      <dgm:prSet presAssocID="{009C45B2-DA9C-4756-914B-81AB609A94F7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B6793-04A1-4EF5-80B0-BE643B68C881}" type="pres">
      <dgm:prSet presAssocID="{F92DA002-01FD-4902-9171-99D4A1384703}" presName="parTxOnlySpace" presStyleCnt="0"/>
      <dgm:spPr/>
    </dgm:pt>
    <dgm:pt modelId="{4DFC871D-9B7B-4E98-9554-2A1C106345F3}" type="pres">
      <dgm:prSet presAssocID="{B3CAAA80-276C-48B6-9C6C-74B9463B6AA4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ABD6B2-0E68-4B89-B55C-C80D5361DCED}" type="presOf" srcId="{B3CAAA80-276C-48B6-9C6C-74B9463B6AA4}" destId="{4DFC871D-9B7B-4E98-9554-2A1C106345F3}" srcOrd="0" destOrd="0" presId="urn:microsoft.com/office/officeart/2005/8/layout/chevron1"/>
    <dgm:cxn modelId="{0A2BE49C-4D77-41F5-A8AC-5B90DD356B1B}" srcId="{67177952-837B-4CB8-865A-726D234D260D}" destId="{B3CAAA80-276C-48B6-9C6C-74B9463B6AA4}" srcOrd="1" destOrd="0" parTransId="{2AD33D54-7B0C-4A17-9226-B05B29B1E6AD}" sibTransId="{CAA0F134-380B-4FA4-9CDC-124337ACF29B}"/>
    <dgm:cxn modelId="{0AEE2F6B-9856-4F05-820D-9A4205838E99}" type="presOf" srcId="{009C45B2-DA9C-4756-914B-81AB609A94F7}" destId="{07051ED2-2E43-40A1-9CC7-3D55FDD3ECCB}" srcOrd="0" destOrd="0" presId="urn:microsoft.com/office/officeart/2005/8/layout/chevron1"/>
    <dgm:cxn modelId="{0D90627C-D30F-4387-A5C6-47B9AC5D00ED}" srcId="{67177952-837B-4CB8-865A-726D234D260D}" destId="{009C45B2-DA9C-4756-914B-81AB609A94F7}" srcOrd="0" destOrd="0" parTransId="{93AF6750-10C7-4ACD-8DFE-6AB80203214E}" sibTransId="{F92DA002-01FD-4902-9171-99D4A1384703}"/>
    <dgm:cxn modelId="{3FA5ABA1-26EE-4190-A9FC-7D600F6B44F3}" type="presOf" srcId="{67177952-837B-4CB8-865A-726D234D260D}" destId="{977DD376-ECD3-4625-9EE3-0F21A2DE8254}" srcOrd="0" destOrd="0" presId="urn:microsoft.com/office/officeart/2005/8/layout/chevron1"/>
    <dgm:cxn modelId="{3C0A4EED-28A1-4BF4-BE90-922D1834392A}" type="presParOf" srcId="{977DD376-ECD3-4625-9EE3-0F21A2DE8254}" destId="{07051ED2-2E43-40A1-9CC7-3D55FDD3ECCB}" srcOrd="0" destOrd="0" presId="urn:microsoft.com/office/officeart/2005/8/layout/chevron1"/>
    <dgm:cxn modelId="{E0FF9EBF-131F-4467-B4BE-E70F71FD461D}" type="presParOf" srcId="{977DD376-ECD3-4625-9EE3-0F21A2DE8254}" destId="{1DCB6793-04A1-4EF5-80B0-BE643B68C881}" srcOrd="1" destOrd="0" presId="urn:microsoft.com/office/officeart/2005/8/layout/chevron1"/>
    <dgm:cxn modelId="{618FC352-C89F-4ECB-B80B-D71DED126449}" type="presParOf" srcId="{977DD376-ECD3-4625-9EE3-0F21A2DE8254}" destId="{4DFC871D-9B7B-4E98-9554-2A1C106345F3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3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A49B3E-ED63-458B-80FA-C8B1B7546C02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626AE2-F132-4352-BE9A-208E9D4E183B}">
      <dgm:prSet phldrT="[Текст]"/>
      <dgm:spPr/>
      <dgm:t>
        <a:bodyPr/>
        <a:lstStyle/>
        <a:p>
          <a:r>
            <a:rPr lang="ru-RU" dirty="0" smtClean="0"/>
            <a:t>Доля инвалидов, охваченных мероприятиями по социальной реабилитации и/или реабилитации</a:t>
          </a:r>
          <a:endParaRPr lang="ru-RU" dirty="0"/>
        </a:p>
      </dgm:t>
    </dgm:pt>
    <dgm:pt modelId="{8FCD2CA8-D976-46AE-9428-424FA1E93838}" type="parTrans" cxnId="{8EE89C9F-1E4B-4BCC-BEE9-257A4CFD3F9F}">
      <dgm:prSet/>
      <dgm:spPr/>
      <dgm:t>
        <a:bodyPr/>
        <a:lstStyle/>
        <a:p>
          <a:endParaRPr lang="ru-RU"/>
        </a:p>
      </dgm:t>
    </dgm:pt>
    <dgm:pt modelId="{66582ED8-2258-4CA8-A20D-61EABF973C0D}" type="sibTrans" cxnId="{8EE89C9F-1E4B-4BCC-BEE9-257A4CFD3F9F}">
      <dgm:prSet/>
      <dgm:spPr/>
      <dgm:t>
        <a:bodyPr/>
        <a:lstStyle/>
        <a:p>
          <a:endParaRPr lang="ru-RU"/>
        </a:p>
      </dgm:t>
    </dgm:pt>
    <dgm:pt modelId="{8515E8D2-CA67-4CBC-87BE-79E2C4A56D88}">
      <dgm:prSet phldrT="[Текст]"/>
      <dgm:spPr/>
      <dgm:t>
        <a:bodyPr/>
        <a:lstStyle/>
        <a:p>
          <a:r>
            <a:rPr lang="ru-RU" dirty="0" smtClean="0"/>
            <a:t>Доля сотрудников, предоставляющих услуги населению и прошедших инструктирование или обучение для работы с инвалидами по вопросам, связанным с обеспечением доступности для них объектов и услуг</a:t>
          </a:r>
          <a:endParaRPr lang="ru-RU" dirty="0"/>
        </a:p>
      </dgm:t>
    </dgm:pt>
    <dgm:pt modelId="{42738FA2-B47F-4308-95A9-ECACF76784A2}" type="parTrans" cxnId="{6FC90C6F-AD7B-40F1-A7BE-5F57C5069EA9}">
      <dgm:prSet/>
      <dgm:spPr/>
      <dgm:t>
        <a:bodyPr/>
        <a:lstStyle/>
        <a:p>
          <a:endParaRPr lang="ru-RU"/>
        </a:p>
      </dgm:t>
    </dgm:pt>
    <dgm:pt modelId="{0E58DBAA-357F-4132-84D5-5D4F6E1480AD}" type="sibTrans" cxnId="{6FC90C6F-AD7B-40F1-A7BE-5F57C5069EA9}">
      <dgm:prSet/>
      <dgm:spPr/>
      <dgm:t>
        <a:bodyPr/>
        <a:lstStyle/>
        <a:p>
          <a:endParaRPr lang="ru-RU"/>
        </a:p>
      </dgm:t>
    </dgm:pt>
    <dgm:pt modelId="{EAD906F0-AB6D-464B-AD50-598E281D81FA}" type="pres">
      <dgm:prSet presAssocID="{C0A49B3E-ED63-458B-80FA-C8B1B7546C0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423980-FC44-4211-9CF1-A93C5F384406}" type="pres">
      <dgm:prSet presAssocID="{5E626AE2-F132-4352-BE9A-208E9D4E183B}" presName="comp" presStyleCnt="0"/>
      <dgm:spPr/>
    </dgm:pt>
    <dgm:pt modelId="{30A827AC-208C-4536-8D2B-F71592908063}" type="pres">
      <dgm:prSet presAssocID="{5E626AE2-F132-4352-BE9A-208E9D4E183B}" presName="box" presStyleLbl="node1" presStyleIdx="0" presStyleCnt="2"/>
      <dgm:spPr/>
      <dgm:t>
        <a:bodyPr/>
        <a:lstStyle/>
        <a:p>
          <a:endParaRPr lang="ru-RU"/>
        </a:p>
      </dgm:t>
    </dgm:pt>
    <dgm:pt modelId="{5D05CDF2-233C-4AF4-AD5C-1BEED8A7D051}" type="pres">
      <dgm:prSet presAssocID="{5E626AE2-F132-4352-BE9A-208E9D4E183B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788B5AC-E6F9-4FA0-BB11-FF44B0C76893}" type="pres">
      <dgm:prSet presAssocID="{5E626AE2-F132-4352-BE9A-208E9D4E183B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138AF5-6519-429E-830A-2FF57F04BB2B}" type="pres">
      <dgm:prSet presAssocID="{66582ED8-2258-4CA8-A20D-61EABF973C0D}" presName="spacer" presStyleCnt="0"/>
      <dgm:spPr/>
    </dgm:pt>
    <dgm:pt modelId="{345E7981-E895-458F-9F40-4A7079A79A9E}" type="pres">
      <dgm:prSet presAssocID="{8515E8D2-CA67-4CBC-87BE-79E2C4A56D88}" presName="comp" presStyleCnt="0"/>
      <dgm:spPr/>
    </dgm:pt>
    <dgm:pt modelId="{7EE6A5F9-54DF-42B0-8C88-DFAF320DA5F9}" type="pres">
      <dgm:prSet presAssocID="{8515E8D2-CA67-4CBC-87BE-79E2C4A56D88}" presName="box" presStyleLbl="node1" presStyleIdx="1" presStyleCnt="2"/>
      <dgm:spPr/>
      <dgm:t>
        <a:bodyPr/>
        <a:lstStyle/>
        <a:p>
          <a:endParaRPr lang="ru-RU"/>
        </a:p>
      </dgm:t>
    </dgm:pt>
    <dgm:pt modelId="{A0F680F3-1FBD-49F0-9A07-219CE1B40B92}" type="pres">
      <dgm:prSet presAssocID="{8515E8D2-CA67-4CBC-87BE-79E2C4A56D88}" presName="img" presStyleLbl="fgImgPlace1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EF7F32E-C41A-4CBB-BB75-A3A0B8F0860A}" type="pres">
      <dgm:prSet presAssocID="{8515E8D2-CA67-4CBC-87BE-79E2C4A56D88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B657C4-33E6-4D1E-827D-10FBE91ED393}" type="presOf" srcId="{C0A49B3E-ED63-458B-80FA-C8B1B7546C02}" destId="{EAD906F0-AB6D-464B-AD50-598E281D81FA}" srcOrd="0" destOrd="0" presId="urn:microsoft.com/office/officeart/2005/8/layout/vList4#1"/>
    <dgm:cxn modelId="{6FC90C6F-AD7B-40F1-A7BE-5F57C5069EA9}" srcId="{C0A49B3E-ED63-458B-80FA-C8B1B7546C02}" destId="{8515E8D2-CA67-4CBC-87BE-79E2C4A56D88}" srcOrd="1" destOrd="0" parTransId="{42738FA2-B47F-4308-95A9-ECACF76784A2}" sibTransId="{0E58DBAA-357F-4132-84D5-5D4F6E1480AD}"/>
    <dgm:cxn modelId="{C557C635-4CDE-4E41-A824-2B6AA99009E0}" type="presOf" srcId="{8515E8D2-CA67-4CBC-87BE-79E2C4A56D88}" destId="{7EE6A5F9-54DF-42B0-8C88-DFAF320DA5F9}" srcOrd="0" destOrd="0" presId="urn:microsoft.com/office/officeart/2005/8/layout/vList4#1"/>
    <dgm:cxn modelId="{77AD150A-0451-4815-A64B-0AB6DF97AFA7}" type="presOf" srcId="{8515E8D2-CA67-4CBC-87BE-79E2C4A56D88}" destId="{1EF7F32E-C41A-4CBB-BB75-A3A0B8F0860A}" srcOrd="1" destOrd="0" presId="urn:microsoft.com/office/officeart/2005/8/layout/vList4#1"/>
    <dgm:cxn modelId="{1D863F71-BBA7-4413-BAC9-BBECD7F4340D}" type="presOf" srcId="{5E626AE2-F132-4352-BE9A-208E9D4E183B}" destId="{30A827AC-208C-4536-8D2B-F71592908063}" srcOrd="0" destOrd="0" presId="urn:microsoft.com/office/officeart/2005/8/layout/vList4#1"/>
    <dgm:cxn modelId="{8EE89C9F-1E4B-4BCC-BEE9-257A4CFD3F9F}" srcId="{C0A49B3E-ED63-458B-80FA-C8B1B7546C02}" destId="{5E626AE2-F132-4352-BE9A-208E9D4E183B}" srcOrd="0" destOrd="0" parTransId="{8FCD2CA8-D976-46AE-9428-424FA1E93838}" sibTransId="{66582ED8-2258-4CA8-A20D-61EABF973C0D}"/>
    <dgm:cxn modelId="{F9254B4A-BFDC-44FB-9C11-CCAD81E5E570}" type="presOf" srcId="{5E626AE2-F132-4352-BE9A-208E9D4E183B}" destId="{9788B5AC-E6F9-4FA0-BB11-FF44B0C76893}" srcOrd="1" destOrd="0" presId="urn:microsoft.com/office/officeart/2005/8/layout/vList4#1"/>
    <dgm:cxn modelId="{7A9BB296-59DF-4CE0-80D8-2EA08795FC12}" type="presParOf" srcId="{EAD906F0-AB6D-464B-AD50-598E281D81FA}" destId="{4B423980-FC44-4211-9CF1-A93C5F384406}" srcOrd="0" destOrd="0" presId="urn:microsoft.com/office/officeart/2005/8/layout/vList4#1"/>
    <dgm:cxn modelId="{7856534E-B658-4EFA-98F1-58E314DCE9EE}" type="presParOf" srcId="{4B423980-FC44-4211-9CF1-A93C5F384406}" destId="{30A827AC-208C-4536-8D2B-F71592908063}" srcOrd="0" destOrd="0" presId="urn:microsoft.com/office/officeart/2005/8/layout/vList4#1"/>
    <dgm:cxn modelId="{B8C258D7-3818-46B9-9CC9-4008D129C1A6}" type="presParOf" srcId="{4B423980-FC44-4211-9CF1-A93C5F384406}" destId="{5D05CDF2-233C-4AF4-AD5C-1BEED8A7D051}" srcOrd="1" destOrd="0" presId="urn:microsoft.com/office/officeart/2005/8/layout/vList4#1"/>
    <dgm:cxn modelId="{5412CA40-A1C4-42E8-AA90-C9BD2BDDE02E}" type="presParOf" srcId="{4B423980-FC44-4211-9CF1-A93C5F384406}" destId="{9788B5AC-E6F9-4FA0-BB11-FF44B0C76893}" srcOrd="2" destOrd="0" presId="urn:microsoft.com/office/officeart/2005/8/layout/vList4#1"/>
    <dgm:cxn modelId="{4B53972D-04A0-4DBA-B45A-B57FC473ED08}" type="presParOf" srcId="{EAD906F0-AB6D-464B-AD50-598E281D81FA}" destId="{17138AF5-6519-429E-830A-2FF57F04BB2B}" srcOrd="1" destOrd="0" presId="urn:microsoft.com/office/officeart/2005/8/layout/vList4#1"/>
    <dgm:cxn modelId="{8AB41B95-66F0-4405-83CA-C2F57A2D9749}" type="presParOf" srcId="{EAD906F0-AB6D-464B-AD50-598E281D81FA}" destId="{345E7981-E895-458F-9F40-4A7079A79A9E}" srcOrd="2" destOrd="0" presId="urn:microsoft.com/office/officeart/2005/8/layout/vList4#1"/>
    <dgm:cxn modelId="{490FEEEE-12F5-4C86-8D13-78C26710083A}" type="presParOf" srcId="{345E7981-E895-458F-9F40-4A7079A79A9E}" destId="{7EE6A5F9-54DF-42B0-8C88-DFAF320DA5F9}" srcOrd="0" destOrd="0" presId="urn:microsoft.com/office/officeart/2005/8/layout/vList4#1"/>
    <dgm:cxn modelId="{BE818AA8-E6B0-42E3-9516-1FB4502DF2DC}" type="presParOf" srcId="{345E7981-E895-458F-9F40-4A7079A79A9E}" destId="{A0F680F3-1FBD-49F0-9A07-219CE1B40B92}" srcOrd="1" destOrd="0" presId="urn:microsoft.com/office/officeart/2005/8/layout/vList4#1"/>
    <dgm:cxn modelId="{90D616A9-B799-4EE4-B07C-B94D35931F02}" type="presParOf" srcId="{345E7981-E895-458F-9F40-4A7079A79A9E}" destId="{1EF7F32E-C41A-4CBB-BB75-A3A0B8F0860A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2DF0D3-696A-4D2A-ACCF-1CA3599ABE06}">
      <dsp:nvSpPr>
        <dsp:cNvPr id="0" name=""/>
        <dsp:cNvSpPr/>
      </dsp:nvSpPr>
      <dsp:spPr>
        <a:xfrm>
          <a:off x="1359" y="2512"/>
          <a:ext cx="3679594" cy="112444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tx1"/>
              </a:solidFill>
            </a:rPr>
            <a:t>19 480 детей</a:t>
          </a:r>
          <a:endParaRPr lang="ru-RU" sz="3000" kern="1200" dirty="0">
            <a:solidFill>
              <a:schemeClr val="tx1"/>
            </a:solidFill>
          </a:endParaRPr>
        </a:p>
      </dsp:txBody>
      <dsp:txXfrm>
        <a:off x="1359" y="2512"/>
        <a:ext cx="3679594" cy="1124445"/>
      </dsp:txXfrm>
    </dsp:sp>
    <dsp:sp modelId="{FB510DF1-94E2-4137-93BD-3494F56B303A}">
      <dsp:nvSpPr>
        <dsp:cNvPr id="0" name=""/>
        <dsp:cNvSpPr/>
      </dsp:nvSpPr>
      <dsp:spPr>
        <a:xfrm>
          <a:off x="1359" y="1193008"/>
          <a:ext cx="1802718" cy="1124445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Общеразвивающие группы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359" y="1193008"/>
        <a:ext cx="1802718" cy="1124445"/>
      </dsp:txXfrm>
    </dsp:sp>
    <dsp:sp modelId="{C900089F-F7AC-410A-8833-0D80BE334B97}">
      <dsp:nvSpPr>
        <dsp:cNvPr id="0" name=""/>
        <dsp:cNvSpPr/>
      </dsp:nvSpPr>
      <dsp:spPr>
        <a:xfrm>
          <a:off x="1359" y="2383505"/>
          <a:ext cx="882820" cy="1124445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734 группы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359" y="2383505"/>
        <a:ext cx="882820" cy="1124445"/>
      </dsp:txXfrm>
    </dsp:sp>
    <dsp:sp modelId="{D80C9D71-A699-4983-B168-205828BCA3A3}">
      <dsp:nvSpPr>
        <dsp:cNvPr id="0" name=""/>
        <dsp:cNvSpPr/>
      </dsp:nvSpPr>
      <dsp:spPr>
        <a:xfrm>
          <a:off x="921257" y="2383505"/>
          <a:ext cx="882820" cy="1124445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</a:rPr>
            <a:t>18780детей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921257" y="2383505"/>
        <a:ext cx="882820" cy="1124445"/>
      </dsp:txXfrm>
    </dsp:sp>
    <dsp:sp modelId="{A2DCF87C-3497-44C7-BD64-04F77CEB98A0}">
      <dsp:nvSpPr>
        <dsp:cNvPr id="0" name=""/>
        <dsp:cNvSpPr/>
      </dsp:nvSpPr>
      <dsp:spPr>
        <a:xfrm>
          <a:off x="1878234" y="1193008"/>
          <a:ext cx="1802718" cy="1124445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Компенсирующие группы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878234" y="1193008"/>
        <a:ext cx="1802718" cy="1124445"/>
      </dsp:txXfrm>
    </dsp:sp>
    <dsp:sp modelId="{8BCE17D2-FA74-4A05-92DB-90FE45D5F4FC}">
      <dsp:nvSpPr>
        <dsp:cNvPr id="0" name=""/>
        <dsp:cNvSpPr/>
      </dsp:nvSpPr>
      <dsp:spPr>
        <a:xfrm>
          <a:off x="1878234" y="2383505"/>
          <a:ext cx="882820" cy="1124445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61 группа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878234" y="2383505"/>
        <a:ext cx="882820" cy="1124445"/>
      </dsp:txXfrm>
    </dsp:sp>
    <dsp:sp modelId="{D40F72D1-C6DC-4EE0-9B64-D611D748C616}">
      <dsp:nvSpPr>
        <dsp:cNvPr id="0" name=""/>
        <dsp:cNvSpPr/>
      </dsp:nvSpPr>
      <dsp:spPr>
        <a:xfrm>
          <a:off x="2798133" y="2383505"/>
          <a:ext cx="882820" cy="1124445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700 </a:t>
          </a:r>
          <a:r>
            <a:rPr lang="ru-RU" sz="1800" kern="1200" dirty="0" smtClean="0">
              <a:solidFill>
                <a:schemeClr val="tx1"/>
              </a:solidFill>
            </a:rPr>
            <a:t>детей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798133" y="2383505"/>
        <a:ext cx="882820" cy="112444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33798D-E520-4451-873F-A09DCC4BCBCD}">
      <dsp:nvSpPr>
        <dsp:cNvPr id="0" name=""/>
        <dsp:cNvSpPr/>
      </dsp:nvSpPr>
      <dsp:spPr>
        <a:xfrm>
          <a:off x="1317717" y="1029"/>
          <a:ext cx="3828866" cy="19144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Паспорта доступности</a:t>
          </a:r>
        </a:p>
      </dsp:txBody>
      <dsp:txXfrm>
        <a:off x="1317717" y="1029"/>
        <a:ext cx="3828866" cy="1914433"/>
      </dsp:txXfrm>
    </dsp:sp>
    <dsp:sp modelId="{468D905A-01E4-44D4-8743-D140AE187301}">
      <dsp:nvSpPr>
        <dsp:cNvPr id="0" name=""/>
        <dsp:cNvSpPr/>
      </dsp:nvSpPr>
      <dsp:spPr>
        <a:xfrm>
          <a:off x="1700604" y="1915462"/>
          <a:ext cx="382886" cy="1435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5824"/>
              </a:lnTo>
              <a:lnTo>
                <a:pt x="382886" y="14358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F2E6D-A2A5-44E1-AF6F-BCC9E5D2AEF2}">
      <dsp:nvSpPr>
        <dsp:cNvPr id="0" name=""/>
        <dsp:cNvSpPr/>
      </dsp:nvSpPr>
      <dsp:spPr>
        <a:xfrm>
          <a:off x="2083491" y="2394070"/>
          <a:ext cx="3063093" cy="1914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59 ДОО</a:t>
          </a:r>
        </a:p>
      </dsp:txBody>
      <dsp:txXfrm>
        <a:off x="2083491" y="2394070"/>
        <a:ext cx="3063093" cy="1914433"/>
      </dsp:txXfrm>
    </dsp:sp>
    <dsp:sp modelId="{9C2A79BF-909B-41BB-A11D-504CD4A6BE0B}">
      <dsp:nvSpPr>
        <dsp:cNvPr id="0" name=""/>
        <dsp:cNvSpPr/>
      </dsp:nvSpPr>
      <dsp:spPr>
        <a:xfrm>
          <a:off x="6103800" y="1029"/>
          <a:ext cx="3828866" cy="19144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Дорожные карты  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(планы мероприятий по повышению значений показателей доступности для инвалидов объектов и услуг)</a:t>
          </a:r>
          <a:endParaRPr lang="ru-RU" sz="2100" kern="1200" dirty="0"/>
        </a:p>
      </dsp:txBody>
      <dsp:txXfrm>
        <a:off x="6103800" y="1029"/>
        <a:ext cx="3828866" cy="1914433"/>
      </dsp:txXfrm>
    </dsp:sp>
    <dsp:sp modelId="{38DEF60D-9DB8-4C77-A4D9-8DDEFB89606B}">
      <dsp:nvSpPr>
        <dsp:cNvPr id="0" name=""/>
        <dsp:cNvSpPr/>
      </dsp:nvSpPr>
      <dsp:spPr>
        <a:xfrm>
          <a:off x="6486687" y="1915462"/>
          <a:ext cx="382886" cy="1435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5824"/>
              </a:lnTo>
              <a:lnTo>
                <a:pt x="382886" y="14358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4215F9-33F7-441C-A742-78F0F971ED3F}">
      <dsp:nvSpPr>
        <dsp:cNvPr id="0" name=""/>
        <dsp:cNvSpPr/>
      </dsp:nvSpPr>
      <dsp:spPr>
        <a:xfrm>
          <a:off x="6869574" y="2394070"/>
          <a:ext cx="3063093" cy="1914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59 ДОО</a:t>
          </a:r>
          <a:endParaRPr lang="ru-RU" sz="6500" kern="1200" dirty="0"/>
        </a:p>
      </dsp:txBody>
      <dsp:txXfrm>
        <a:off x="6869574" y="2394070"/>
        <a:ext cx="3063093" cy="191443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051ED2-2E43-40A1-9CC7-3D55FDD3ECCB}">
      <dsp:nvSpPr>
        <dsp:cNvPr id="0" name=""/>
        <dsp:cNvSpPr/>
      </dsp:nvSpPr>
      <dsp:spPr>
        <a:xfrm>
          <a:off x="3596" y="0"/>
          <a:ext cx="2149878" cy="4589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Сменные кресла-коляски</a:t>
          </a:r>
          <a:endParaRPr lang="ru-RU" sz="1500" kern="1200" dirty="0"/>
        </a:p>
      </dsp:txBody>
      <dsp:txXfrm>
        <a:off x="3596" y="0"/>
        <a:ext cx="2149878" cy="458986"/>
      </dsp:txXfrm>
    </dsp:sp>
    <dsp:sp modelId="{4DFC871D-9B7B-4E98-9554-2A1C106345F3}">
      <dsp:nvSpPr>
        <dsp:cNvPr id="0" name=""/>
        <dsp:cNvSpPr/>
      </dsp:nvSpPr>
      <dsp:spPr>
        <a:xfrm>
          <a:off x="1938487" y="0"/>
          <a:ext cx="2149878" cy="4589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2 объекта</a:t>
          </a:r>
          <a:endParaRPr lang="ru-RU" sz="1500" kern="1200" dirty="0"/>
        </a:p>
      </dsp:txBody>
      <dsp:txXfrm>
        <a:off x="1938487" y="0"/>
        <a:ext cx="2149878" cy="45898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051ED2-2E43-40A1-9CC7-3D55FDD3ECCB}">
      <dsp:nvSpPr>
        <dsp:cNvPr id="0" name=""/>
        <dsp:cNvSpPr/>
      </dsp:nvSpPr>
      <dsp:spPr>
        <a:xfrm>
          <a:off x="3596" y="0"/>
          <a:ext cx="2149878" cy="4589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Пандусы</a:t>
          </a:r>
          <a:endParaRPr lang="ru-RU" sz="1500" kern="1200" dirty="0"/>
        </a:p>
      </dsp:txBody>
      <dsp:txXfrm>
        <a:off x="3596" y="0"/>
        <a:ext cx="2149878" cy="458986"/>
      </dsp:txXfrm>
    </dsp:sp>
    <dsp:sp modelId="{4DFC871D-9B7B-4E98-9554-2A1C106345F3}">
      <dsp:nvSpPr>
        <dsp:cNvPr id="0" name=""/>
        <dsp:cNvSpPr/>
      </dsp:nvSpPr>
      <dsp:spPr>
        <a:xfrm>
          <a:off x="1938487" y="0"/>
          <a:ext cx="2149878" cy="4589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26 объектов</a:t>
          </a:r>
          <a:endParaRPr lang="ru-RU" sz="1500" kern="1200" dirty="0"/>
        </a:p>
      </dsp:txBody>
      <dsp:txXfrm>
        <a:off x="1938487" y="0"/>
        <a:ext cx="2149878" cy="45898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051ED2-2E43-40A1-9CC7-3D55FDD3ECCB}">
      <dsp:nvSpPr>
        <dsp:cNvPr id="0" name=""/>
        <dsp:cNvSpPr/>
      </dsp:nvSpPr>
      <dsp:spPr>
        <a:xfrm>
          <a:off x="3596" y="0"/>
          <a:ext cx="2149878" cy="4589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Поручни</a:t>
          </a:r>
          <a:endParaRPr lang="ru-RU" sz="1500" kern="1200" dirty="0"/>
        </a:p>
      </dsp:txBody>
      <dsp:txXfrm>
        <a:off x="3596" y="0"/>
        <a:ext cx="2149878" cy="458986"/>
      </dsp:txXfrm>
    </dsp:sp>
    <dsp:sp modelId="{4DFC871D-9B7B-4E98-9554-2A1C106345F3}">
      <dsp:nvSpPr>
        <dsp:cNvPr id="0" name=""/>
        <dsp:cNvSpPr/>
      </dsp:nvSpPr>
      <dsp:spPr>
        <a:xfrm>
          <a:off x="1938487" y="0"/>
          <a:ext cx="2149878" cy="4589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3 объекта</a:t>
          </a:r>
          <a:endParaRPr lang="ru-RU" sz="1500" kern="1200" dirty="0"/>
        </a:p>
      </dsp:txBody>
      <dsp:txXfrm>
        <a:off x="1938487" y="0"/>
        <a:ext cx="2149878" cy="45898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051ED2-2E43-40A1-9CC7-3D55FDD3ECCB}">
      <dsp:nvSpPr>
        <dsp:cNvPr id="0" name=""/>
        <dsp:cNvSpPr/>
      </dsp:nvSpPr>
      <dsp:spPr>
        <a:xfrm>
          <a:off x="3596" y="0"/>
          <a:ext cx="2149878" cy="4589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Доступные входные группы</a:t>
          </a:r>
          <a:endParaRPr lang="ru-RU" sz="1500" kern="1200" dirty="0"/>
        </a:p>
      </dsp:txBody>
      <dsp:txXfrm>
        <a:off x="3596" y="0"/>
        <a:ext cx="2149878" cy="458986"/>
      </dsp:txXfrm>
    </dsp:sp>
    <dsp:sp modelId="{4DFC871D-9B7B-4E98-9554-2A1C106345F3}">
      <dsp:nvSpPr>
        <dsp:cNvPr id="0" name=""/>
        <dsp:cNvSpPr/>
      </dsp:nvSpPr>
      <dsp:spPr>
        <a:xfrm>
          <a:off x="1938487" y="0"/>
          <a:ext cx="2149878" cy="4589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26 объектов</a:t>
          </a:r>
          <a:endParaRPr lang="ru-RU" sz="1500" kern="1200" dirty="0"/>
        </a:p>
      </dsp:txBody>
      <dsp:txXfrm>
        <a:off x="1938487" y="0"/>
        <a:ext cx="2149878" cy="45898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051ED2-2E43-40A1-9CC7-3D55FDD3ECCB}">
      <dsp:nvSpPr>
        <dsp:cNvPr id="0" name=""/>
        <dsp:cNvSpPr/>
      </dsp:nvSpPr>
      <dsp:spPr>
        <a:xfrm>
          <a:off x="3596" y="0"/>
          <a:ext cx="2149878" cy="4589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Доступные </a:t>
          </a:r>
          <a:r>
            <a:rPr lang="ru-RU" sz="1300" kern="1200" dirty="0" err="1" smtClean="0"/>
            <a:t>санитарно-гиг-ие</a:t>
          </a:r>
          <a:r>
            <a:rPr lang="ru-RU" sz="1300" kern="1200" dirty="0" smtClean="0"/>
            <a:t> помещения</a:t>
          </a:r>
          <a:endParaRPr lang="ru-RU" sz="1300" kern="1200" dirty="0"/>
        </a:p>
      </dsp:txBody>
      <dsp:txXfrm>
        <a:off x="3596" y="0"/>
        <a:ext cx="2149878" cy="458986"/>
      </dsp:txXfrm>
    </dsp:sp>
    <dsp:sp modelId="{4DFC871D-9B7B-4E98-9554-2A1C106345F3}">
      <dsp:nvSpPr>
        <dsp:cNvPr id="0" name=""/>
        <dsp:cNvSpPr/>
      </dsp:nvSpPr>
      <dsp:spPr>
        <a:xfrm>
          <a:off x="1942084" y="0"/>
          <a:ext cx="2149878" cy="4589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3 объекта</a:t>
          </a:r>
          <a:endParaRPr lang="ru-RU" sz="1500" kern="1200" dirty="0"/>
        </a:p>
      </dsp:txBody>
      <dsp:txXfrm>
        <a:off x="1942084" y="0"/>
        <a:ext cx="2149878" cy="45898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051ED2-2E43-40A1-9CC7-3D55FDD3ECCB}">
      <dsp:nvSpPr>
        <dsp:cNvPr id="0" name=""/>
        <dsp:cNvSpPr/>
      </dsp:nvSpPr>
      <dsp:spPr>
        <a:xfrm>
          <a:off x="3596" y="0"/>
          <a:ext cx="2149878" cy="4589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Достаточная ширина дверных проемов, …</a:t>
          </a:r>
          <a:endParaRPr lang="ru-RU" sz="1400" kern="1200" dirty="0"/>
        </a:p>
      </dsp:txBody>
      <dsp:txXfrm>
        <a:off x="3596" y="0"/>
        <a:ext cx="2149878" cy="458986"/>
      </dsp:txXfrm>
    </dsp:sp>
    <dsp:sp modelId="{4DFC871D-9B7B-4E98-9554-2A1C106345F3}">
      <dsp:nvSpPr>
        <dsp:cNvPr id="0" name=""/>
        <dsp:cNvSpPr/>
      </dsp:nvSpPr>
      <dsp:spPr>
        <a:xfrm>
          <a:off x="1938487" y="0"/>
          <a:ext cx="2149878" cy="4589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11 объектов</a:t>
          </a:r>
          <a:endParaRPr lang="ru-RU" sz="1400" kern="1200" dirty="0"/>
        </a:p>
      </dsp:txBody>
      <dsp:txXfrm>
        <a:off x="1938487" y="0"/>
        <a:ext cx="2149878" cy="45898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A827AC-208C-4536-8D2B-F71592908063}">
      <dsp:nvSpPr>
        <dsp:cNvPr id="0" name=""/>
        <dsp:cNvSpPr/>
      </dsp:nvSpPr>
      <dsp:spPr>
        <a:xfrm>
          <a:off x="0" y="0"/>
          <a:ext cx="11351740" cy="206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Доля инвалидов, охваченных мероприятиями по социальной реабилитации и/или реабилитации</a:t>
          </a:r>
          <a:endParaRPr lang="ru-RU" sz="2800" kern="1200" dirty="0"/>
        </a:p>
      </dsp:txBody>
      <dsp:txXfrm>
        <a:off x="2477028" y="0"/>
        <a:ext cx="8874711" cy="2066800"/>
      </dsp:txXfrm>
    </dsp:sp>
    <dsp:sp modelId="{5D05CDF2-233C-4AF4-AD5C-1BEED8A7D051}">
      <dsp:nvSpPr>
        <dsp:cNvPr id="0" name=""/>
        <dsp:cNvSpPr/>
      </dsp:nvSpPr>
      <dsp:spPr>
        <a:xfrm>
          <a:off x="206680" y="206680"/>
          <a:ext cx="2270348" cy="16534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E6A5F9-54DF-42B0-8C88-DFAF320DA5F9}">
      <dsp:nvSpPr>
        <dsp:cNvPr id="0" name=""/>
        <dsp:cNvSpPr/>
      </dsp:nvSpPr>
      <dsp:spPr>
        <a:xfrm>
          <a:off x="0" y="2273480"/>
          <a:ext cx="11351740" cy="2066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Доля сотрудников, предоставляющих услуги населению и прошедших инструктирование или обучение для работы с инвалидами по вопросам, связанным с обеспечением доступности для них объектов и услуг</a:t>
          </a:r>
          <a:endParaRPr lang="ru-RU" sz="2800" kern="1200" dirty="0"/>
        </a:p>
      </dsp:txBody>
      <dsp:txXfrm>
        <a:off x="2477028" y="2273480"/>
        <a:ext cx="8874711" cy="2066800"/>
      </dsp:txXfrm>
    </dsp:sp>
    <dsp:sp modelId="{A0F680F3-1FBD-49F0-9A07-219CE1B40B92}">
      <dsp:nvSpPr>
        <dsp:cNvPr id="0" name=""/>
        <dsp:cNvSpPr/>
      </dsp:nvSpPr>
      <dsp:spPr>
        <a:xfrm>
          <a:off x="206680" y="2480160"/>
          <a:ext cx="2270348" cy="16534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21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853C852A-E0DC-4E38-A795-5112AAA757CB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1600"/>
            <a:ext cx="2945659" cy="49821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AE4FAC4E-1D14-41F8-8FFB-D955FBAA51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5521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21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E4326E53-7742-4A52-A9FD-69E6CF985903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3"/>
            <a:ext cx="5438140" cy="3909865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1600"/>
            <a:ext cx="2945659" cy="49821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C8E22069-689C-429F-AF3C-7CD77FF42C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5557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973C40-2646-4243-8827-2C0C7CAD7B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097544C-8D87-420A-ABFF-DCF9AF82A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B4FB6AD-586F-49E3-B62B-C5D372EF2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5E6A-3D12-4D0F-9E07-6593DDE6E14C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BF9DE9D-F95C-4AB9-B3CF-0ABC4561E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522ADE-4ADE-4249-9D2E-3658E0FF1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0EE5-71CB-43AD-9DB7-023C644B1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7112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77BD47-DA1A-4C41-95AB-DDAE9E132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F079146-8BFB-4567-A718-799A08935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F0394C-C4DB-45E5-BA9E-943BA08CE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5E6A-3D12-4D0F-9E07-6593DDE6E14C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86D7CC-7FC9-4923-8CA5-DCE4E22A1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7CEA550-2288-42BA-B18F-72F249ADB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0EE5-71CB-43AD-9DB7-023C644B1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5207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FC0B4F5-EFD3-489C-8FD5-988080F2D6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78BD49C-04D7-4FFD-9649-32C0065DB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7D5D6C0-8850-495C-A8B6-F8F52DCA4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5E6A-3D12-4D0F-9E07-6593DDE6E14C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FB5B74-1C0A-4F97-9CB9-BE03881B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5A2D59-2AFB-4FCD-B52E-956C6B26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0EE5-71CB-43AD-9DB7-023C644B1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938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A33BDE-32A4-44E4-8963-3F27D20A5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C135A7-E7B5-4002-9FA1-03190A843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FF60AF-0757-4BE0-AAEB-E071B51F9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5E6A-3D12-4D0F-9E07-6593DDE6E14C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3F18F5-8CE8-45CB-8B91-C70E0F795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C80D5D-002E-49B5-AF4F-EDDB2DE6A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0EE5-71CB-43AD-9DB7-023C644B1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405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C1BD0F-EB02-46E7-8CA6-95C53C920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6903BAD-E486-4AB2-AD1B-D2988A666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E3DBA6E-D21E-4FE7-B155-148F9CD3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5E6A-3D12-4D0F-9E07-6593DDE6E14C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5F36098-C97C-4029-A9D0-50B3501DA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C051BDA-916B-45C3-800E-9E5A8DE00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0EE5-71CB-43AD-9DB7-023C644B1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893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27A277-CC00-4DD9-9EBB-670477219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BA216C-0E3B-4464-BF12-CF466EB567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656885D-1153-4901-BCE5-A7A965BB5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F8CA7B0-CECE-47FD-AF30-19777E7FA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5E6A-3D12-4D0F-9E07-6593DDE6E14C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7A24C6C-EB6E-467C-97FE-14BD4F580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D4BB07E-CF06-4C70-8099-61C8A5A6C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0EE5-71CB-43AD-9DB7-023C644B1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37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26CAC9-C63B-4AC4-9759-7CBFF365F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A3ADDFB-5055-488E-8914-3853A84F5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E31F054-4C96-46C0-9969-BBB42452A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2051B15-69B9-4D70-AB3E-75D60A54E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F6E2556-201E-4AA5-BF0A-1765CE6F5C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9A9A82A-DF0B-4234-9545-9140291B0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5E6A-3D12-4D0F-9E07-6593DDE6E14C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58360E8-2C6C-423D-BB28-19E2BB7AE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BAA76E1-BCD9-4AD9-8EC9-35069E269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0EE5-71CB-43AD-9DB7-023C644B1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000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41563F-29D6-45D0-B272-A82A45A23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261CDA8-E53F-4B29-8079-2DB8D3DBF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5E6A-3D12-4D0F-9E07-6593DDE6E14C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27421C5-4B91-4EE3-B9AF-527065169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AC1BA8E-760C-4D81-AF7E-6E6839418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0EE5-71CB-43AD-9DB7-023C644B1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367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AD07BDB-937A-44D5-9901-96840EFA5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5E6A-3D12-4D0F-9E07-6593DDE6E14C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DCB5889-27F4-4CE2-A373-72051F7AC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725711F-528C-42F0-81DA-46B727963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0EE5-71CB-43AD-9DB7-023C644B1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4884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1C951-DE48-4D15-B5C3-694159EEA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DC779A4-C431-4AE0-A63A-5E33B1D01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634504A-A036-4C07-A884-46FAB7839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5AE2827-27D3-406B-AF50-44A6FADD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5E6A-3D12-4D0F-9E07-6593DDE6E14C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BE8E5EB-7158-4AE3-9091-C6D09678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9C661C7-90EA-4A35-A5C6-B84941F0D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0EE5-71CB-43AD-9DB7-023C644B1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704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171F28-06B9-4283-8FA8-10ED80087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E1C7D07-50B7-4369-BCCF-C6B8B42627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2ACE907-4121-47EC-A091-0D11EF9FF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111B1EB-B3A9-47F3-8A3D-D9477CBC3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65E6A-3D12-4D0F-9E07-6593DDE6E14C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3948B94-9560-428F-8D26-0BFAD3158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2E9B980-3EC2-4756-9187-32F41E8C3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0EE5-71CB-43AD-9DB7-023C644B1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539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D1C179-1CE8-489C-9E93-9EE430FB9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6E014ED-B942-44E0-AB36-5FEFE502C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EB41452-6923-4CC1-BC5A-86D62AAD3E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65E6A-3D12-4D0F-9E07-6593DDE6E14C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962F8AB-0602-4095-A1E5-9552513CD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2ADF494-03BE-4F62-BC7A-44DA4931C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10EE5-71CB-43AD-9DB7-023C644B1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828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26" Type="http://schemas.microsoft.com/office/2007/relationships/diagramDrawing" Target="../diagrams/drawing6.xml"/><Relationship Id="rId3" Type="http://schemas.openxmlformats.org/officeDocument/2006/relationships/image" Target="../media/image2.png"/><Relationship Id="rId21" Type="http://schemas.microsoft.com/office/2007/relationships/diagramDrawing" Target="../diagrams/drawing5.xml"/><Relationship Id="rId34" Type="http://schemas.openxmlformats.org/officeDocument/2006/relationships/diagramQuickStyle" Target="../diagrams/quickStyle8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5" Type="http://schemas.openxmlformats.org/officeDocument/2006/relationships/diagramColors" Target="../diagrams/colors6.xml"/><Relationship Id="rId33" Type="http://schemas.openxmlformats.org/officeDocument/2006/relationships/diagramLayout" Target="../diagrams/layout8.xml"/><Relationship Id="rId2" Type="http://schemas.openxmlformats.org/officeDocument/2006/relationships/image" Target="../media/image1.jpeg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29" Type="http://schemas.openxmlformats.org/officeDocument/2006/relationships/diagramQuickStyle" Target="../diagrams/quickStyl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microsoft.com/office/2007/relationships/diagramDrawing" Target="../diagrams/drawing3.xml"/><Relationship Id="rId24" Type="http://schemas.openxmlformats.org/officeDocument/2006/relationships/diagramQuickStyle" Target="../diagrams/quickStyle6.xml"/><Relationship Id="rId32" Type="http://schemas.openxmlformats.org/officeDocument/2006/relationships/diagramData" Target="../diagrams/data8.xml"/><Relationship Id="rId5" Type="http://schemas.openxmlformats.org/officeDocument/2006/relationships/image" Target="../media/image9.jpeg"/><Relationship Id="rId15" Type="http://schemas.openxmlformats.org/officeDocument/2006/relationships/diagramColors" Target="../diagrams/colors4.xml"/><Relationship Id="rId23" Type="http://schemas.openxmlformats.org/officeDocument/2006/relationships/diagramLayout" Target="../diagrams/layout6.xml"/><Relationship Id="rId28" Type="http://schemas.openxmlformats.org/officeDocument/2006/relationships/diagramLayout" Target="../diagrams/layout7.xml"/><Relationship Id="rId36" Type="http://schemas.microsoft.com/office/2007/relationships/diagramDrawing" Target="../diagrams/drawing8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31" Type="http://schemas.microsoft.com/office/2007/relationships/diagramDrawing" Target="../diagrams/drawing7.xml"/><Relationship Id="rId4" Type="http://schemas.openxmlformats.org/officeDocument/2006/relationships/image" Target="../media/image8.jpeg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diagramData" Target="../diagrams/data6.xml"/><Relationship Id="rId27" Type="http://schemas.openxmlformats.org/officeDocument/2006/relationships/diagramData" Target="../diagrams/data7.xml"/><Relationship Id="rId30" Type="http://schemas.openxmlformats.org/officeDocument/2006/relationships/diagramColors" Target="../diagrams/colors7.xml"/><Relationship Id="rId35" Type="http://schemas.openxmlformats.org/officeDocument/2006/relationships/diagramColors" Target="../diagrams/colors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png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6.png"/><Relationship Id="rId4" Type="http://schemas.openxmlformats.org/officeDocument/2006/relationships/diagramData" Target="../diagrams/data2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F7C2450-A628-4CCF-A362-5AC054885AB4}"/>
              </a:ext>
            </a:extLst>
          </p:cNvPr>
          <p:cNvSpPr/>
          <p:nvPr/>
        </p:nvSpPr>
        <p:spPr>
          <a:xfrm>
            <a:off x="0" y="28760"/>
            <a:ext cx="12192000" cy="139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7913"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УПРАВЛЕНИЕ ДОШКОЛЬНОГО ОБРАЗОВАНИЯ АДМИНИСТРАЦИИ МО ГО  «СЫКТЫВКАР»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2B9DF30-E423-4F46-9C57-11C259BC8FBF}"/>
              </a:ext>
            </a:extLst>
          </p:cNvPr>
          <p:cNvSpPr/>
          <p:nvPr/>
        </p:nvSpPr>
        <p:spPr>
          <a:xfrm>
            <a:off x="0" y="1403900"/>
            <a:ext cx="12192000" cy="57318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r"/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r"/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r"/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r"/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Дейнеко Галина Васильевна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</a:p>
          <a:p>
            <a:pPr algn="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ачальник Управления дошкольного образования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&quot;управление дошкольного сыктывкар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4014" y="0"/>
            <a:ext cx="1627986" cy="1220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&quot;управление дошкольного сыктывкар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9626" y="-37313"/>
            <a:ext cx="1181768" cy="152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03B08A0-E43F-40AF-B3F1-69127BC4FE45}"/>
              </a:ext>
            </a:extLst>
          </p:cNvPr>
          <p:cNvSpPr txBox="1"/>
          <p:nvPr/>
        </p:nvSpPr>
        <p:spPr>
          <a:xfrm>
            <a:off x="337750" y="2333125"/>
            <a:ext cx="115412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 выполнении постановления администрации МО ГО «Сыктывкар» </a:t>
            </a:r>
          </a:p>
          <a:p>
            <a:pPr algn="ctr"/>
            <a:r>
              <a:rPr lang="ru-RU" sz="2800" b="1" dirty="0" smtClean="0"/>
              <a:t>от 25.11.2015 г. № 11/3632 «Об утверждении плана мероприятий («дорожная карта») по повышению значений показателей доступности для инвалидов объектов и услуг в установленных сферах деятельности»</a:t>
            </a:r>
            <a:endParaRPr lang="ru-RU" sz="2800" b="1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818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F7C2450-A628-4CCF-A362-5AC054885AB4}"/>
              </a:ext>
            </a:extLst>
          </p:cNvPr>
          <p:cNvSpPr/>
          <p:nvPr/>
        </p:nvSpPr>
        <p:spPr>
          <a:xfrm>
            <a:off x="0" y="0"/>
            <a:ext cx="12192000" cy="15207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2B9DF30-E423-4F46-9C57-11C259BC8FBF}"/>
              </a:ext>
            </a:extLst>
          </p:cNvPr>
          <p:cNvSpPr/>
          <p:nvPr/>
        </p:nvSpPr>
        <p:spPr>
          <a:xfrm>
            <a:off x="0" y="2015742"/>
            <a:ext cx="12192000" cy="53372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пятиугольник 3">
            <a:extLst>
              <a:ext uri="{FF2B5EF4-FFF2-40B4-BE49-F238E27FC236}">
                <a16:creationId xmlns:a16="http://schemas.microsoft.com/office/drawing/2014/main" xmlns="" id="{A3388761-8344-41F8-A98C-C71541B43085}"/>
              </a:ext>
            </a:extLst>
          </p:cNvPr>
          <p:cNvSpPr/>
          <p:nvPr/>
        </p:nvSpPr>
        <p:spPr>
          <a:xfrm>
            <a:off x="-3212" y="1228826"/>
            <a:ext cx="9413507" cy="53407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Исполнение дорожной карты, пункт  4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Картинки по запросу &quot;управление дошкольного сыктывкар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6290" y="0"/>
            <a:ext cx="1565709" cy="1174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Картинки по запросу &quot;управление дошкольного сыктывкар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9626" y="-37313"/>
            <a:ext cx="1002902" cy="129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70411" y="452918"/>
            <a:ext cx="997498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7913" algn="ctr"/>
            <a:r>
              <a:rPr lang="ru-RU" sz="1700" b="1" dirty="0">
                <a:solidFill>
                  <a:srgbClr val="FF0000"/>
                </a:solidFill>
              </a:rPr>
              <a:t>УПРАВЛЕНИЕ ДОШКОЛЬНОГО ОБРАЗОВАНИЯ АДМИНИСТРАЦИИ МО ГО  «СЫКТЫВКАР»</a:t>
            </a:r>
          </a:p>
        </p:txBody>
      </p:sp>
      <p:pic>
        <p:nvPicPr>
          <p:cNvPr id="12" name="Picture 6" descr="C:\Users\popovceva-nv\Documents\2016-2021\2018\Доступная среда до 18 г\98 Дост. среда. 2018 год\Итоговый отчет для Минобр\НА ОТПРАВКУ\Фото\P16201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8799322" y="3508717"/>
            <a:ext cx="2731464" cy="3378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5" descr="C:\Users\popovceva-nv\Documents\2016-2021\2018\Доступная среда до 18 г\Управление по связям с обществ\совещание по дост.среде 16.04\Фото\+лестница с поручнями, перилами, заградительными экранам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84096" y="1891036"/>
            <a:ext cx="3384376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2" descr="Социальная защита детей-инвалидов в Российской Федерации">
            <a:extLst>
              <a:ext uri="{FF2B5EF4-FFF2-40B4-BE49-F238E27FC236}">
                <a16:creationId xmlns:a16="http://schemas.microsoft.com/office/drawing/2014/main" xmlns="" id="{3E9FBC49-C423-444F-9383-98BF22C630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614"/>
          <a:stretch/>
        </p:blipFill>
        <p:spPr bwMode="auto">
          <a:xfrm>
            <a:off x="4547223" y="3376834"/>
            <a:ext cx="3715755" cy="2655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xmlns="" val="3608556474"/>
              </p:ext>
            </p:extLst>
          </p:nvPr>
        </p:nvGraphicFramePr>
        <p:xfrm>
          <a:off x="270312" y="2994869"/>
          <a:ext cx="4091963" cy="458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377504" y="1916229"/>
            <a:ext cx="79024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Количество объектов, на которых обеспечиваются условия индивидуальной мобильности инвалидов и возможность для самостоятельного их передвижения по зданию, в том числе имеются:</a:t>
            </a:r>
            <a:endParaRPr lang="ru-RU" dirty="0"/>
          </a:p>
        </p:txBody>
      </p:sp>
      <p:graphicFrame>
        <p:nvGraphicFramePr>
          <p:cNvPr id="19" name="Схема 18"/>
          <p:cNvGraphicFramePr/>
          <p:nvPr/>
        </p:nvGraphicFramePr>
        <p:xfrm>
          <a:off x="263322" y="4229450"/>
          <a:ext cx="4091963" cy="458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xmlns="" val="77147693"/>
              </p:ext>
            </p:extLst>
          </p:nvPr>
        </p:nvGraphicFramePr>
        <p:xfrm>
          <a:off x="273108" y="3610062"/>
          <a:ext cx="4091963" cy="458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3" name="Схема 22"/>
          <p:cNvGraphicFramePr/>
          <p:nvPr/>
        </p:nvGraphicFramePr>
        <p:xfrm>
          <a:off x="273109" y="4851632"/>
          <a:ext cx="4091963" cy="458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xmlns="" val="1553205688"/>
              </p:ext>
            </p:extLst>
          </p:nvPr>
        </p:nvGraphicFramePr>
        <p:xfrm>
          <a:off x="291285" y="5457038"/>
          <a:ext cx="4091963" cy="458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26" name="Схема 25"/>
          <p:cNvGraphicFramePr/>
          <p:nvPr/>
        </p:nvGraphicFramePr>
        <p:xfrm>
          <a:off x="292683" y="6037276"/>
          <a:ext cx="4091963" cy="458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</p:spTree>
    <p:extLst>
      <p:ext uri="{BB962C8B-B14F-4D97-AF65-F5344CB8AC3E}">
        <p14:creationId xmlns:p14="http://schemas.microsoft.com/office/powerpoint/2010/main" xmlns="" val="145473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F7C2450-A628-4CCF-A362-5AC054885AB4}"/>
              </a:ext>
            </a:extLst>
          </p:cNvPr>
          <p:cNvSpPr/>
          <p:nvPr/>
        </p:nvSpPr>
        <p:spPr>
          <a:xfrm>
            <a:off x="0" y="0"/>
            <a:ext cx="12192000" cy="15207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2B9DF30-E423-4F46-9C57-11C259BC8FBF}"/>
              </a:ext>
            </a:extLst>
          </p:cNvPr>
          <p:cNvSpPr/>
          <p:nvPr/>
        </p:nvSpPr>
        <p:spPr>
          <a:xfrm>
            <a:off x="0" y="1520792"/>
            <a:ext cx="12192000" cy="53372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пятиугольник 3">
            <a:extLst>
              <a:ext uri="{FF2B5EF4-FFF2-40B4-BE49-F238E27FC236}">
                <a16:creationId xmlns:a16="http://schemas.microsoft.com/office/drawing/2014/main" xmlns="" id="{A3388761-8344-41F8-A98C-C71541B43085}"/>
              </a:ext>
            </a:extLst>
          </p:cNvPr>
          <p:cNvSpPr/>
          <p:nvPr/>
        </p:nvSpPr>
        <p:spPr>
          <a:xfrm>
            <a:off x="-3212" y="1228826"/>
            <a:ext cx="9413507" cy="53407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Исполнение дорожной карты, пункт  5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Картинки по запросу &quot;управление дошкольного сыктывкар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6290" y="0"/>
            <a:ext cx="1565709" cy="1174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Картинки по запросу &quot;управление дошкольного сыктывкар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9626" y="-37313"/>
            <a:ext cx="1002902" cy="129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70411" y="452918"/>
            <a:ext cx="997498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7913" algn="ctr"/>
            <a:r>
              <a:rPr lang="ru-RU" sz="1700" b="1" dirty="0">
                <a:solidFill>
                  <a:srgbClr val="FF0000"/>
                </a:solidFill>
              </a:rPr>
              <a:t>УПРАВЛЕНИЕ ДОШКОЛЬНОГО ОБРАЗОВАНИЯ АДМИНИСТРАЦИИ МО ГО  «СЫКТЫВКАР»</a:t>
            </a:r>
          </a:p>
        </p:txBody>
      </p:sp>
      <p:graphicFrame>
        <p:nvGraphicFramePr>
          <p:cNvPr id="9" name="Содержимое 5"/>
          <p:cNvGraphicFramePr>
            <a:graphicFrameLocks/>
          </p:cNvGraphicFramePr>
          <p:nvPr/>
        </p:nvGraphicFramePr>
        <p:xfrm>
          <a:off x="164756" y="1597151"/>
          <a:ext cx="10289059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9409" y="3940425"/>
            <a:ext cx="3842591" cy="301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5473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F7C2450-A628-4CCF-A362-5AC054885AB4}"/>
              </a:ext>
            </a:extLst>
          </p:cNvPr>
          <p:cNvSpPr/>
          <p:nvPr/>
        </p:nvSpPr>
        <p:spPr>
          <a:xfrm>
            <a:off x="0" y="0"/>
            <a:ext cx="12192000" cy="15207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2B9DF30-E423-4F46-9C57-11C259BC8FBF}"/>
              </a:ext>
            </a:extLst>
          </p:cNvPr>
          <p:cNvSpPr/>
          <p:nvPr/>
        </p:nvSpPr>
        <p:spPr>
          <a:xfrm>
            <a:off x="0" y="1520792"/>
            <a:ext cx="12192000" cy="53372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пятиугольник 3">
            <a:extLst>
              <a:ext uri="{FF2B5EF4-FFF2-40B4-BE49-F238E27FC236}">
                <a16:creationId xmlns:a16="http://schemas.microsoft.com/office/drawing/2014/main" xmlns="" id="{A3388761-8344-41F8-A98C-C71541B43085}"/>
              </a:ext>
            </a:extLst>
          </p:cNvPr>
          <p:cNvSpPr/>
          <p:nvPr/>
        </p:nvSpPr>
        <p:spPr>
          <a:xfrm>
            <a:off x="-3212" y="1228826"/>
            <a:ext cx="9413507" cy="53407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Исполнение дорожной карты, пункт 9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Картинки по запросу &quot;управление дошкольного сыктывкар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6290" y="0"/>
            <a:ext cx="1565709" cy="1174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Картинки по запросу &quot;управление дошкольного сыктывкар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9626" y="-37313"/>
            <a:ext cx="1002902" cy="129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70411" y="452918"/>
            <a:ext cx="997498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7913" algn="ctr"/>
            <a:r>
              <a:rPr lang="ru-RU" sz="1700" b="1" dirty="0">
                <a:solidFill>
                  <a:srgbClr val="FF0000"/>
                </a:solidFill>
              </a:rPr>
              <a:t>УПРАВЛЕНИЕ ДОШКОЛЬНОГО ОБРАЗОВАНИЯ АДМИНИСТРАЦИИ МО ГО  «СЫКТЫВКАР»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378941" y="2084172"/>
          <a:ext cx="11351740" cy="4341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C:\Users\gudyreva-ta\Desktop\100-percent-stamp-png.png"/>
          <p:cNvPicPr>
            <a:picLocks noChangeAspect="1" noChangeArrowheads="1"/>
          </p:cNvPicPr>
          <p:nvPr/>
        </p:nvPicPr>
        <p:blipFill>
          <a:blip r:embed="rId9" cstate="print"/>
          <a:srcRect l="12352" t="21246" r="13662" b="23379"/>
          <a:stretch>
            <a:fillRect/>
          </a:stretch>
        </p:blipFill>
        <p:spPr bwMode="auto">
          <a:xfrm rot="20916517">
            <a:off x="9095125" y="3310991"/>
            <a:ext cx="2598508" cy="12968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5473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F7C2450-A628-4CCF-A362-5AC054885AB4}"/>
              </a:ext>
            </a:extLst>
          </p:cNvPr>
          <p:cNvSpPr/>
          <p:nvPr/>
        </p:nvSpPr>
        <p:spPr>
          <a:xfrm>
            <a:off x="-228600" y="0"/>
            <a:ext cx="12192000" cy="15207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2B9DF30-E423-4F46-9C57-11C259BC8FBF}"/>
              </a:ext>
            </a:extLst>
          </p:cNvPr>
          <p:cNvSpPr/>
          <p:nvPr/>
        </p:nvSpPr>
        <p:spPr>
          <a:xfrm>
            <a:off x="0" y="1520792"/>
            <a:ext cx="12192000" cy="53372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трелка: пятиугольник 3">
            <a:extLst>
              <a:ext uri="{FF2B5EF4-FFF2-40B4-BE49-F238E27FC236}">
                <a16:creationId xmlns:a16="http://schemas.microsoft.com/office/drawing/2014/main" xmlns="" id="{A3388761-8344-41F8-A98C-C71541B43085}"/>
              </a:ext>
            </a:extLst>
          </p:cNvPr>
          <p:cNvSpPr/>
          <p:nvPr/>
        </p:nvSpPr>
        <p:spPr>
          <a:xfrm>
            <a:off x="-3212" y="1228826"/>
            <a:ext cx="9413507" cy="53407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Исполнение дорожной карты, пункт  14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Картинки по запросу &quot;управление дошкольного сыктывкар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6290" y="0"/>
            <a:ext cx="1565709" cy="1174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Картинки по запросу &quot;управление дошкольного сыктывкар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9626" y="-37313"/>
            <a:ext cx="1002902" cy="129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70411" y="452918"/>
            <a:ext cx="997498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7913" algn="ctr"/>
            <a:r>
              <a:rPr lang="ru-RU" sz="1700" b="1" dirty="0">
                <a:solidFill>
                  <a:srgbClr val="FF0000"/>
                </a:solidFill>
              </a:rPr>
              <a:t>УПРАВЛЕНИЕ ДОШКОЛЬНОГО ОБРАЗОВАНИЯ АДМИНИСТРАЦИИ МО ГО  «СЫКТЫВКАР»</a:t>
            </a:r>
          </a:p>
        </p:txBody>
      </p:sp>
      <p:graphicFrame>
        <p:nvGraphicFramePr>
          <p:cNvPr id="9" name="Содержимое 5"/>
          <p:cNvGraphicFramePr>
            <a:graphicFrameLocks/>
          </p:cNvGraphicFramePr>
          <p:nvPr/>
        </p:nvGraphicFramePr>
        <p:xfrm>
          <a:off x="164756" y="1597151"/>
          <a:ext cx="10289059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Picture 4" descr="Особенности детей с ДЦП — Статьи «Дети Индиго»">
            <a:extLst>
              <a:ext uri="{FF2B5EF4-FFF2-40B4-BE49-F238E27FC236}">
                <a16:creationId xmlns:a16="http://schemas.microsoft.com/office/drawing/2014/main" xmlns="" id="{6E10598E-0D5B-4868-813D-E36BDD9BD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047" y="3417576"/>
            <a:ext cx="3755923" cy="290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473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F7C2450-A628-4CCF-A362-5AC054885AB4}"/>
              </a:ext>
            </a:extLst>
          </p:cNvPr>
          <p:cNvSpPr/>
          <p:nvPr/>
        </p:nvSpPr>
        <p:spPr>
          <a:xfrm>
            <a:off x="0" y="0"/>
            <a:ext cx="12192000" cy="9089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2B9DF30-E423-4F46-9C57-11C259BC8FBF}"/>
              </a:ext>
            </a:extLst>
          </p:cNvPr>
          <p:cNvSpPr/>
          <p:nvPr/>
        </p:nvSpPr>
        <p:spPr>
          <a:xfrm>
            <a:off x="0" y="908955"/>
            <a:ext cx="12192000" cy="59490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пятиугольник 3">
            <a:extLst>
              <a:ext uri="{FF2B5EF4-FFF2-40B4-BE49-F238E27FC236}">
                <a16:creationId xmlns:a16="http://schemas.microsoft.com/office/drawing/2014/main" xmlns="" id="{873432A2-9B78-49B9-AA23-6785C09FEF15}"/>
              </a:ext>
            </a:extLst>
          </p:cNvPr>
          <p:cNvSpPr/>
          <p:nvPr/>
        </p:nvSpPr>
        <p:spPr>
          <a:xfrm>
            <a:off x="-16982" y="1153854"/>
            <a:ext cx="8903368" cy="1279973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ПЕРСПЕКТИВНЫЕ НАПРАВЛЕНИЯ ДЕЯТЕЛЬНОСТИ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Стрелка: пятиугольник 6">
            <a:extLst>
              <a:ext uri="{FF2B5EF4-FFF2-40B4-BE49-F238E27FC236}">
                <a16:creationId xmlns:a16="http://schemas.microsoft.com/office/drawing/2014/main" xmlns="" id="{4F5E3899-FAB8-47A1-8FC0-F2FDE288A243}"/>
              </a:ext>
            </a:extLst>
          </p:cNvPr>
          <p:cNvSpPr/>
          <p:nvPr/>
        </p:nvSpPr>
        <p:spPr>
          <a:xfrm>
            <a:off x="172067" y="2584893"/>
            <a:ext cx="7573477" cy="1064469"/>
          </a:xfrm>
          <a:prstGeom prst="homePlate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355600" algn="just"/>
            <a:r>
              <a:rPr lang="ru-RU" sz="2000" b="1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 </a:t>
            </a:r>
            <a:r>
              <a:rPr lang="ru-RU" sz="2000" b="1" dirty="0" smtClean="0">
                <a:solidFill>
                  <a:srgbClr val="002060"/>
                </a:solidFill>
                <a:sym typeface="Wingdings 2" panose="05020102010507070707" pitchFamily="18" charset="2"/>
              </a:rPr>
              <a:t>Обеспечение доступности дошкольного образования для детей с ОВЗ и инвалидностью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Стрелка: пятиугольник 6">
            <a:extLst>
              <a:ext uri="{FF2B5EF4-FFF2-40B4-BE49-F238E27FC236}">
                <a16:creationId xmlns:a16="http://schemas.microsoft.com/office/drawing/2014/main" xmlns="" id="{4F5E3899-FAB8-47A1-8FC0-F2FDE288A243}"/>
              </a:ext>
            </a:extLst>
          </p:cNvPr>
          <p:cNvSpPr/>
          <p:nvPr/>
        </p:nvSpPr>
        <p:spPr>
          <a:xfrm>
            <a:off x="172067" y="3859106"/>
            <a:ext cx="7573477" cy="1256591"/>
          </a:xfrm>
          <a:prstGeom prst="homePlate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355600" algn="just"/>
            <a:r>
              <a:rPr lang="ru-RU" sz="2000" b="1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 </a:t>
            </a:r>
            <a:r>
              <a:rPr lang="ru-RU" sz="2000" b="1" dirty="0" smtClean="0">
                <a:solidFill>
                  <a:srgbClr val="002060"/>
                </a:solidFill>
                <a:sym typeface="Wingdings 2" panose="05020102010507070707" pitchFamily="18" charset="2"/>
              </a:rPr>
              <a:t>Совершенствование материально-технических, кадровых и психолого-педагогических условий для развития инклюзивного дошкольного образования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Стрелка: пятиугольник 6">
            <a:extLst>
              <a:ext uri="{FF2B5EF4-FFF2-40B4-BE49-F238E27FC236}">
                <a16:creationId xmlns:a16="http://schemas.microsoft.com/office/drawing/2014/main" xmlns="" id="{4F5E3899-FAB8-47A1-8FC0-F2FDE288A243}"/>
              </a:ext>
            </a:extLst>
          </p:cNvPr>
          <p:cNvSpPr/>
          <p:nvPr/>
        </p:nvSpPr>
        <p:spPr>
          <a:xfrm>
            <a:off x="180305" y="5371070"/>
            <a:ext cx="7587976" cy="1147806"/>
          </a:xfrm>
          <a:prstGeom prst="homePlate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indent="-355600" algn="just"/>
            <a:r>
              <a:rPr lang="ru-RU" sz="2000" b="1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 </a:t>
            </a:r>
            <a:r>
              <a:rPr lang="ru-RU" sz="2000" b="1" dirty="0" smtClean="0">
                <a:solidFill>
                  <a:srgbClr val="002060"/>
                </a:solidFill>
                <a:sym typeface="Wingdings 2" panose="05020102010507070707" pitchFamily="18" charset="2"/>
              </a:rPr>
              <a:t>Совершенствование информационно-методических ресурсов и специальных средств обучения для организации образования детей с ОВЗ и инвалидностью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" name="Picture 2" descr="Картинки по запросу &quot;управление дошкольного сыктывкар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5207" y="-20438"/>
            <a:ext cx="1286979" cy="965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Картинки по запросу &quot;управление дошкольного сыктывкар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9626" y="-37313"/>
            <a:ext cx="930036" cy="120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885317" y="296797"/>
            <a:ext cx="997498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7913" algn="ctr"/>
            <a:r>
              <a:rPr lang="ru-RU" sz="1700" b="1" dirty="0">
                <a:solidFill>
                  <a:srgbClr val="FF0000"/>
                </a:solidFill>
              </a:rPr>
              <a:t>УПРАВЛЕНИЕ ДОШКОЛЬНОГО ОБРАЗОВАНИЯ АДМИНИСТРАЦИИ МО ГО  «СЫКТЫВКАР»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88738" y="3919473"/>
            <a:ext cx="3718882" cy="2938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65956" y="1415112"/>
            <a:ext cx="3326044" cy="2459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9665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F7C2450-A628-4CCF-A362-5AC054885AB4}"/>
              </a:ext>
            </a:extLst>
          </p:cNvPr>
          <p:cNvSpPr/>
          <p:nvPr/>
        </p:nvSpPr>
        <p:spPr>
          <a:xfrm>
            <a:off x="0" y="0"/>
            <a:ext cx="12192000" cy="9089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2B9DF30-E423-4F46-9C57-11C259BC8FBF}"/>
              </a:ext>
            </a:extLst>
          </p:cNvPr>
          <p:cNvSpPr/>
          <p:nvPr/>
        </p:nvSpPr>
        <p:spPr>
          <a:xfrm>
            <a:off x="0" y="908955"/>
            <a:ext cx="12192000" cy="59490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пятиугольник 3">
            <a:extLst>
              <a:ext uri="{FF2B5EF4-FFF2-40B4-BE49-F238E27FC236}">
                <a16:creationId xmlns:a16="http://schemas.microsoft.com/office/drawing/2014/main" xmlns="" id="{873432A2-9B78-49B9-AA23-6785C09FEF15}"/>
              </a:ext>
            </a:extLst>
          </p:cNvPr>
          <p:cNvSpPr/>
          <p:nvPr/>
        </p:nvSpPr>
        <p:spPr>
          <a:xfrm>
            <a:off x="-16982" y="1153854"/>
            <a:ext cx="8903368" cy="1279973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НАШИ КОНТАКТЫ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Картинки по запросу &quot;управление дошкольного сыктывкар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5207" y="-20438"/>
            <a:ext cx="1286979" cy="965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Картинки по запросу &quot;управление дошкольного сыктывкар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9626" y="-37313"/>
            <a:ext cx="930036" cy="120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885317" y="296797"/>
            <a:ext cx="997498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7913" algn="ctr"/>
            <a:r>
              <a:rPr lang="ru-RU" sz="1700" b="1" dirty="0">
                <a:solidFill>
                  <a:srgbClr val="FF0000"/>
                </a:solidFill>
              </a:rPr>
              <a:t>УПРАВЛЕНИЕ ДОШКОЛЬНОГО ОБРАЗОВАНИЯ АДМИНИСТРАЦИИ МО ГО  «СЫКТЫВКАР»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6D87E70-6688-41BB-B3E2-E4FC61D84538}"/>
              </a:ext>
            </a:extLst>
          </p:cNvPr>
          <p:cNvSpPr/>
          <p:nvPr/>
        </p:nvSpPr>
        <p:spPr>
          <a:xfrm>
            <a:off x="406824" y="2487573"/>
            <a:ext cx="1134569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dirty="0">
              <a:solidFill>
                <a:srgbClr val="C00000"/>
              </a:solidFill>
              <a:latin typeface="Georgia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Адрес: г. Сыктывкар, ул.Орджоникидзе, 22</a:t>
            </a:r>
            <a:endParaRPr lang="ru-RU" sz="4800" b="1" dirty="0">
              <a:solidFill>
                <a:srgbClr val="002060"/>
              </a:solidFill>
              <a:latin typeface="Georgia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Факс / тел. (8212) 24-30-15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4800" b="1" dirty="0">
                <a:solidFill>
                  <a:srgbClr val="002060"/>
                </a:solidFill>
                <a:latin typeface="Georgia" pitchFamily="18" charset="0"/>
              </a:rPr>
              <a:t>Е</a:t>
            </a:r>
            <a:r>
              <a:rPr lang="en-US" altLang="ru-RU" sz="4800" b="1" dirty="0">
                <a:solidFill>
                  <a:srgbClr val="002060"/>
                </a:solidFill>
                <a:latin typeface="Georgia" pitchFamily="18" charset="0"/>
              </a:rPr>
              <a:t>-mail: udo@syktyvkar.komi.com</a:t>
            </a:r>
            <a:endParaRPr lang="ru-RU" altLang="ru-RU" sz="4800" b="1" dirty="0">
              <a:solidFill>
                <a:srgbClr val="002060"/>
              </a:solidFill>
              <a:latin typeface="Georgia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65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F7C2450-A628-4CCF-A362-5AC054885AB4}"/>
              </a:ext>
            </a:extLst>
          </p:cNvPr>
          <p:cNvSpPr/>
          <p:nvPr/>
        </p:nvSpPr>
        <p:spPr>
          <a:xfrm>
            <a:off x="0" y="0"/>
            <a:ext cx="12192000" cy="15207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2B9DF30-E423-4F46-9C57-11C259BC8FBF}"/>
              </a:ext>
            </a:extLst>
          </p:cNvPr>
          <p:cNvSpPr/>
          <p:nvPr/>
        </p:nvSpPr>
        <p:spPr>
          <a:xfrm>
            <a:off x="0" y="1520792"/>
            <a:ext cx="12192000" cy="53372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пятиугольник 3">
            <a:extLst>
              <a:ext uri="{FF2B5EF4-FFF2-40B4-BE49-F238E27FC236}">
                <a16:creationId xmlns:a16="http://schemas.microsoft.com/office/drawing/2014/main" xmlns="" id="{A3388761-8344-41F8-A98C-C71541B43085}"/>
              </a:ext>
            </a:extLst>
          </p:cNvPr>
          <p:cNvSpPr/>
          <p:nvPr/>
        </p:nvSpPr>
        <p:spPr>
          <a:xfrm>
            <a:off x="-3212" y="1228826"/>
            <a:ext cx="9413507" cy="53407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Статистические данные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Картинки по запросу &quot;управление дошкольного сыктывкар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6290" y="0"/>
            <a:ext cx="1565709" cy="1174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Картинки по запросу &quot;управление дошкольного сыктывкар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9626" y="-37313"/>
            <a:ext cx="1002902" cy="129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70411" y="452918"/>
            <a:ext cx="997498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7913" algn="ctr"/>
            <a:r>
              <a:rPr lang="ru-RU" sz="1700" b="1" dirty="0">
                <a:solidFill>
                  <a:srgbClr val="FF0000"/>
                </a:solidFill>
              </a:rPr>
              <a:t>УПРАВЛЕНИЕ ДОШКОЛЬНОГО ОБРАЗОВАНИЯ АДМИНИСТРАЦИИ МО ГО  «СЫКТЫВКАР»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120242" y="1785257"/>
            <a:ext cx="0" cy="4669971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098971" y="1861457"/>
            <a:ext cx="0" cy="4669971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21654" y="1898845"/>
            <a:ext cx="40331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Функционирование  дошкольных образовательных организаций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369983" y="3144451"/>
            <a:ext cx="15295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59 ДОО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546675" y="2025134"/>
            <a:ext cx="3395225" cy="83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Охват детей </a:t>
            </a:r>
          </a:p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дошкольным образованием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649491" y="2070442"/>
            <a:ext cx="3040256" cy="83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Охват детей </a:t>
            </a:r>
          </a:p>
          <a:p>
            <a:pPr lvl="0" algn="ctr">
              <a:spcBef>
                <a:spcPts val="100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инвалидностью и ОВЗ 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8104417" y="4720284"/>
            <a:ext cx="3939302" cy="16473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255373" y="4712043"/>
            <a:ext cx="3801616" cy="53252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174698" y="3898213"/>
            <a:ext cx="186249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96 зданий</a:t>
            </a:r>
          </a:p>
        </p:txBody>
      </p:sp>
      <p:graphicFrame>
        <p:nvGraphicFramePr>
          <p:cNvPr id="29" name="Схема 28"/>
          <p:cNvGraphicFramePr/>
          <p:nvPr/>
        </p:nvGraphicFramePr>
        <p:xfrm>
          <a:off x="4300150" y="2990334"/>
          <a:ext cx="3682313" cy="3510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1" name="Picture 2" descr="https://cdn4.iconfinder.com/data/icons/kindergarten/100/Artboard_3-51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9474" y="4934464"/>
            <a:ext cx="1560910" cy="146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3" r="7730"/>
          <a:stretch>
            <a:fillRect/>
          </a:stretch>
        </p:blipFill>
        <p:spPr bwMode="auto">
          <a:xfrm>
            <a:off x="8550876" y="4855337"/>
            <a:ext cx="3188043" cy="159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8592999" y="3107381"/>
            <a:ext cx="304025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1076 детей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инвалидностью и ОВЗ,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 них в инклюзии: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376 детей в 54 ДОО</a:t>
            </a:r>
          </a:p>
        </p:txBody>
      </p:sp>
    </p:spTree>
    <p:extLst>
      <p:ext uri="{BB962C8B-B14F-4D97-AF65-F5344CB8AC3E}">
        <p14:creationId xmlns:p14="http://schemas.microsoft.com/office/powerpoint/2010/main" xmlns="" val="145473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2B9DF30-E423-4F46-9C57-11C259BC8FBF}"/>
              </a:ext>
            </a:extLst>
          </p:cNvPr>
          <p:cNvSpPr/>
          <p:nvPr/>
        </p:nvSpPr>
        <p:spPr>
          <a:xfrm>
            <a:off x="0" y="1520792"/>
            <a:ext cx="12192000" cy="53372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F7C2450-A628-4CCF-A362-5AC054885AB4}"/>
              </a:ext>
            </a:extLst>
          </p:cNvPr>
          <p:cNvSpPr/>
          <p:nvPr/>
        </p:nvSpPr>
        <p:spPr>
          <a:xfrm>
            <a:off x="0" y="0"/>
            <a:ext cx="12192000" cy="15207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пятиугольник 3">
            <a:extLst>
              <a:ext uri="{FF2B5EF4-FFF2-40B4-BE49-F238E27FC236}">
                <a16:creationId xmlns:a16="http://schemas.microsoft.com/office/drawing/2014/main" xmlns="" id="{A3388761-8344-41F8-A98C-C71541B43085}"/>
              </a:ext>
            </a:extLst>
          </p:cNvPr>
          <p:cNvSpPr/>
          <p:nvPr/>
        </p:nvSpPr>
        <p:spPr>
          <a:xfrm>
            <a:off x="-3212" y="1228826"/>
            <a:ext cx="9413507" cy="53407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Паспортизация объектов дошкольных образовательных организаций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Картинки по запросу &quot;управление дошкольного сыктывкар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6290" y="0"/>
            <a:ext cx="1565709" cy="1174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Картинки по запросу &quot;управление дошкольного сыктывкар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9626" y="-37313"/>
            <a:ext cx="1002902" cy="129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70411" y="452918"/>
            <a:ext cx="997498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7913" algn="ctr"/>
            <a:r>
              <a:rPr lang="ru-RU" sz="1700" b="1" dirty="0">
                <a:solidFill>
                  <a:srgbClr val="FF0000"/>
                </a:solidFill>
              </a:rPr>
              <a:t>УПРАВЛЕНИЕ ДОШКОЛЬНОГО ОБРАЗОВАНИЯ АДМИНИСТРАЦИИ МО ГО  «СЫКТЫВКАР»</a:t>
            </a:r>
          </a:p>
        </p:txBody>
      </p:sp>
      <p:sp>
        <p:nvSpPr>
          <p:cNvPr id="19" name="Содержимое 5"/>
          <p:cNvSpPr txBox="1">
            <a:spLocks/>
          </p:cNvSpPr>
          <p:nvPr/>
        </p:nvSpPr>
        <p:spPr>
          <a:xfrm>
            <a:off x="1421027" y="202856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-1012372" y="2090056"/>
          <a:ext cx="11250385" cy="4309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4" descr="https://static.tildacdn.com/tild3938-6631-4963-b536-616663393432/e0ca120e71408b0f1c0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32944" y="2155371"/>
            <a:ext cx="2082229" cy="2751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2" descr="C:\Users\popovceva-nv\Desktop\image14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03566" y="5260454"/>
            <a:ext cx="2118320" cy="900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5473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2B9DF30-E423-4F46-9C57-11C259BC8FBF}"/>
              </a:ext>
            </a:extLst>
          </p:cNvPr>
          <p:cNvSpPr/>
          <p:nvPr/>
        </p:nvSpPr>
        <p:spPr>
          <a:xfrm>
            <a:off x="0" y="1520792"/>
            <a:ext cx="12192000" cy="53372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F7C2450-A628-4CCF-A362-5AC054885AB4}"/>
              </a:ext>
            </a:extLst>
          </p:cNvPr>
          <p:cNvSpPr/>
          <p:nvPr/>
        </p:nvSpPr>
        <p:spPr>
          <a:xfrm>
            <a:off x="0" y="0"/>
            <a:ext cx="12192000" cy="15207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пятиугольник 3">
            <a:extLst>
              <a:ext uri="{FF2B5EF4-FFF2-40B4-BE49-F238E27FC236}">
                <a16:creationId xmlns:a16="http://schemas.microsoft.com/office/drawing/2014/main" xmlns="" id="{A3388761-8344-41F8-A98C-C71541B43085}"/>
              </a:ext>
            </a:extLst>
          </p:cNvPr>
          <p:cNvSpPr/>
          <p:nvPr/>
        </p:nvSpPr>
        <p:spPr>
          <a:xfrm>
            <a:off x="-3212" y="1228826"/>
            <a:ext cx="9413507" cy="53407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Реализация мероприятий по созданию доступных условий </a:t>
            </a:r>
          </a:p>
          <a:p>
            <a:pPr algn="ctr"/>
            <a:r>
              <a:rPr lang="ru-RU" sz="2000" b="1" dirty="0" smtClean="0"/>
              <a:t>в рамках государственной программы РФ «Доступная среда»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Картинки по запросу &quot;управление дошкольного сыктывкар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6290" y="0"/>
            <a:ext cx="1565709" cy="1174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Картинки по запросу &quot;управление дошкольного сыктывкар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9626" y="-37313"/>
            <a:ext cx="1002902" cy="129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70411" y="452918"/>
            <a:ext cx="997498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7913" algn="ctr"/>
            <a:r>
              <a:rPr lang="ru-RU" sz="1700" b="1" dirty="0">
                <a:solidFill>
                  <a:srgbClr val="FF0000"/>
                </a:solidFill>
              </a:rPr>
              <a:t>УПРАВЛЕНИЕ ДОШКОЛЬНОГО ОБРАЗОВАНИЯ АДМИНИСТРАЦИИ МО ГО  «СЫКТЫВКАР»</a:t>
            </a:r>
          </a:p>
        </p:txBody>
      </p:sp>
      <p:sp>
        <p:nvSpPr>
          <p:cNvPr id="19" name="Содержимое 5"/>
          <p:cNvSpPr txBox="1">
            <a:spLocks/>
          </p:cNvSpPr>
          <p:nvPr/>
        </p:nvSpPr>
        <p:spPr>
          <a:xfrm>
            <a:off x="1421027" y="202856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1" name="Содержимое 5"/>
          <p:cNvGraphicFramePr>
            <a:graphicFrameLocks/>
          </p:cNvGraphicFramePr>
          <p:nvPr/>
        </p:nvGraphicFramePr>
        <p:xfrm>
          <a:off x="0" y="1793557"/>
          <a:ext cx="121920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255373" y="1954083"/>
            <a:ext cx="1175539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Финансирование мероприятий по созданию доступных условий </a:t>
            </a:r>
          </a:p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в 2017-2020 гг. (тыс. руб.)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820585" y="2964247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2000,0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734455" y="5975177"/>
            <a:ext cx="12811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2020 г. –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ДОО № 61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534055" y="3796268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1353,9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161029" y="3973382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1214,1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870380" y="3458517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1593,9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995714" y="6036960"/>
            <a:ext cx="12410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2019 г. –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ДОО № 60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274005" y="6036960"/>
            <a:ext cx="12410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2018 г. –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ДОО № 98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593530" y="6004010"/>
            <a:ext cx="11256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2017г. –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ДОО № 8</a:t>
            </a:r>
            <a:endParaRPr lang="ru-RU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1227438" y="5931243"/>
            <a:ext cx="7290486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9" name="Picture 2" descr="http://ksp49.ru/d/1482191/d/dostupnaya-sred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22317" y="4613189"/>
            <a:ext cx="3142461" cy="19729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5473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2B9DF30-E423-4F46-9C57-11C259BC8FBF}"/>
              </a:ext>
            </a:extLst>
          </p:cNvPr>
          <p:cNvSpPr/>
          <p:nvPr/>
        </p:nvSpPr>
        <p:spPr>
          <a:xfrm>
            <a:off x="0" y="1520792"/>
            <a:ext cx="12192000" cy="53372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F7C2450-A628-4CCF-A362-5AC054885AB4}"/>
              </a:ext>
            </a:extLst>
          </p:cNvPr>
          <p:cNvSpPr/>
          <p:nvPr/>
        </p:nvSpPr>
        <p:spPr>
          <a:xfrm>
            <a:off x="0" y="0"/>
            <a:ext cx="12192000" cy="15207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пятиугольник 3">
            <a:extLst>
              <a:ext uri="{FF2B5EF4-FFF2-40B4-BE49-F238E27FC236}">
                <a16:creationId xmlns:a16="http://schemas.microsoft.com/office/drawing/2014/main" xmlns="" id="{A3388761-8344-41F8-A98C-C71541B43085}"/>
              </a:ext>
            </a:extLst>
          </p:cNvPr>
          <p:cNvSpPr/>
          <p:nvPr/>
        </p:nvSpPr>
        <p:spPr>
          <a:xfrm>
            <a:off x="-3212" y="1228826"/>
            <a:ext cx="9413507" cy="53407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Выполненные мероприятия в рамках </a:t>
            </a:r>
            <a:r>
              <a:rPr lang="ru-RU" sz="2000" b="1" dirty="0" err="1" smtClean="0"/>
              <a:t>гос.программы</a:t>
            </a:r>
            <a:r>
              <a:rPr lang="ru-RU" sz="2000" b="1" dirty="0" smtClean="0"/>
              <a:t>  «Доступная среда»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Картинки по запросу &quot;управление дошкольного сыктывкар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6290" y="0"/>
            <a:ext cx="1565709" cy="1174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Картинки по запросу &quot;управление дошкольного сыктывкар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9626" y="-37313"/>
            <a:ext cx="1002902" cy="129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70411" y="452918"/>
            <a:ext cx="997498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7913" algn="ctr"/>
            <a:r>
              <a:rPr lang="ru-RU" sz="1700" b="1" dirty="0">
                <a:solidFill>
                  <a:srgbClr val="FF0000"/>
                </a:solidFill>
              </a:rPr>
              <a:t>УПРАВЛЕНИЕ ДОШКОЛЬНОГО ОБРАЗОВАНИЯ АДМИНИСТРАЦИИ МО ГО  «СЫКТЫВКАР»</a:t>
            </a:r>
          </a:p>
        </p:txBody>
      </p:sp>
      <p:sp>
        <p:nvSpPr>
          <p:cNvPr id="19" name="Содержимое 5"/>
          <p:cNvSpPr txBox="1">
            <a:spLocks/>
          </p:cNvSpPr>
          <p:nvPr/>
        </p:nvSpPr>
        <p:spPr>
          <a:xfrm>
            <a:off x="1421027" y="202856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659028" y="1861752"/>
            <a:ext cx="7479956" cy="3015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Адаптация санитарно-гигиенических помещений;</a:t>
            </a:r>
          </a:p>
          <a:p>
            <a:pPr marL="0" marR="0" lvl="0" indent="0" algn="just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Адаптация входной группы;</a:t>
            </a:r>
          </a:p>
          <a:p>
            <a:pPr marL="0" marR="0" lvl="0" indent="0" algn="just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Установка пандусов;</a:t>
            </a:r>
          </a:p>
          <a:p>
            <a:pPr marL="0" marR="0" lvl="0" indent="0" algn="just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Расширение дверных проемов;</a:t>
            </a:r>
          </a:p>
          <a:p>
            <a:pPr marL="0" marR="0" lvl="0" indent="0" algn="just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Адаптация лестничных пролетов с устранением порогов;</a:t>
            </a:r>
          </a:p>
          <a:p>
            <a:pPr marL="0" marR="0" lvl="0" indent="0" algn="just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Приобретение и установка цветовых и тактильных знаков;</a:t>
            </a:r>
          </a:p>
          <a:p>
            <a:pPr marL="0" marR="0" lvl="0" indent="0" algn="just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Приобретение сменных кресел-колясок;</a:t>
            </a:r>
          </a:p>
          <a:p>
            <a:pPr marL="0" marR="0" lvl="0" indent="0" algn="just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Приобретение санитарно-технического и специального оборудования для инвалидов;</a:t>
            </a:r>
          </a:p>
          <a:p>
            <a:pPr marL="0" marR="0" lvl="0" indent="0" algn="just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Приобретение дидактических и методических игровых пособий для детей с ОВЗ.</a:t>
            </a:r>
          </a:p>
        </p:txBody>
      </p:sp>
      <p:pic>
        <p:nvPicPr>
          <p:cNvPr id="17" name="Picture 6" descr="C:\Users\popovceva-nv\Documents\2016-2021\2018\Доступная среда до 18 г\98 Дост. среда. 2018 год\Итоговый отчет для Минобр\НА ОТПРАВКУ\Фото\P16201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8808132" y="1592125"/>
            <a:ext cx="2736304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5" descr="C:\Users\popovceva-nv\Documents\2016-2021\2018\Доступная среда до 18 г\Управление по связям с обществ\совещание по дост.среде 16.04\Фото\+лестница с поручнями, перилами, заградительными экранам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17047" y="4939036"/>
            <a:ext cx="3384376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3" descr="C:\Users\popovceva-nv\Documents\2016-2021\2018\Доступная среда до 18 г\98 Дост. среда. 2018 год\Итоговый отчет для Минобр\НА ОТПРАВКУ\Фото\+ (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94415" y="4983892"/>
            <a:ext cx="3569321" cy="1670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" descr="E:\СОВЕТ по ДЕЛАМ ИНВАЛИДОВ\2020\МАТЕРИАЛЫ ДОО\8\НОДА\DSCN48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185"/>
          <a:stretch>
            <a:fillRect/>
          </a:stretch>
        </p:blipFill>
        <p:spPr bwMode="auto">
          <a:xfrm>
            <a:off x="592425" y="4942703"/>
            <a:ext cx="3121152" cy="1663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45473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F7C2450-A628-4CCF-A362-5AC054885AB4}"/>
              </a:ext>
            </a:extLst>
          </p:cNvPr>
          <p:cNvSpPr/>
          <p:nvPr/>
        </p:nvSpPr>
        <p:spPr>
          <a:xfrm>
            <a:off x="0" y="0"/>
            <a:ext cx="12192000" cy="15207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2B9DF30-E423-4F46-9C57-11C259BC8FBF}"/>
              </a:ext>
            </a:extLst>
          </p:cNvPr>
          <p:cNvSpPr/>
          <p:nvPr/>
        </p:nvSpPr>
        <p:spPr>
          <a:xfrm>
            <a:off x="0" y="1520792"/>
            <a:ext cx="12192000" cy="53372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пятиугольник 3">
            <a:extLst>
              <a:ext uri="{FF2B5EF4-FFF2-40B4-BE49-F238E27FC236}">
                <a16:creationId xmlns:a16="http://schemas.microsoft.com/office/drawing/2014/main" xmlns="" id="{A3388761-8344-41F8-A98C-C71541B43085}"/>
              </a:ext>
            </a:extLst>
          </p:cNvPr>
          <p:cNvSpPr/>
          <p:nvPr/>
        </p:nvSpPr>
        <p:spPr>
          <a:xfrm>
            <a:off x="-3212" y="1228826"/>
            <a:ext cx="9413507" cy="53407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Выполнение мероприятий </a:t>
            </a:r>
            <a:r>
              <a:rPr lang="ru-RU" sz="2000" dirty="0" smtClean="0"/>
              <a:t>по достижению показателей доступности объектов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 рамках проведения ремонтных работ и ввода новых объектов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Картинки по запросу &quot;управление дошкольного сыктывкар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6290" y="0"/>
            <a:ext cx="1565709" cy="1174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Картинки по запросу &quot;управление дошкольного сыктывкар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9626" y="-37313"/>
            <a:ext cx="1002902" cy="129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70411" y="452918"/>
            <a:ext cx="997498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7913" algn="ctr"/>
            <a:r>
              <a:rPr lang="ru-RU" sz="1700" b="1" dirty="0">
                <a:solidFill>
                  <a:srgbClr val="FF0000"/>
                </a:solidFill>
              </a:rPr>
              <a:t>УПРАВЛЕНИЕ ДОШКОЛЬНОГО ОБРАЗОВАНИЯ АДМИНИСТРАЦИИ МО ГО  «СЫКТЫВКАР»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239723" y="2101074"/>
          <a:ext cx="8496945" cy="435353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76064"/>
                <a:gridCol w="5338936"/>
                <a:gridCol w="1361389"/>
                <a:gridCol w="1220556"/>
              </a:tblGrid>
              <a:tr h="62640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№ п/</a:t>
                      </a:r>
                      <a:r>
                        <a:rPr lang="ru-RU" sz="1400" b="1" dirty="0" err="1" smtClean="0"/>
                        <a:t>п</a:t>
                      </a:r>
                      <a:endParaRPr lang="ru-RU" sz="14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№ дошкольной образовательной организации</a:t>
                      </a:r>
                      <a:endParaRPr lang="ru-RU" sz="14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Виды работ</a:t>
                      </a:r>
                      <a:endParaRPr lang="ru-RU" sz="14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Бюджетные</a:t>
                      </a:r>
                      <a:r>
                        <a:rPr lang="ru-RU" sz="1400" b="1" baseline="0" dirty="0" smtClean="0"/>
                        <a:t> источники</a:t>
                      </a:r>
                      <a:endParaRPr lang="ru-RU" sz="14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532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</a:t>
                      </a:r>
                      <a:endParaRPr lang="ru-RU" sz="14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МАДОУ «Детский сад № 13 общеразвивающего</a:t>
                      </a:r>
                      <a:r>
                        <a:rPr lang="ru-RU" sz="1400" b="1" baseline="0" dirty="0" smtClean="0"/>
                        <a:t> вида» г. Сыктывкара</a:t>
                      </a:r>
                      <a:endParaRPr lang="ru-RU" sz="14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Ремонт входной</a:t>
                      </a:r>
                      <a:r>
                        <a:rPr lang="ru-RU" sz="1400" b="0" baseline="0" dirty="0" smtClean="0"/>
                        <a:t> группы</a:t>
                      </a:r>
                      <a:endParaRPr lang="ru-RU" sz="14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За счет республиканского бюджета</a:t>
                      </a:r>
                      <a:endParaRPr lang="ru-RU" sz="14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607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2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МАДОУ «Детский сад № 53 общеразвивающего</a:t>
                      </a:r>
                      <a:r>
                        <a:rPr lang="ru-RU" sz="1400" b="1" baseline="0" dirty="0" smtClean="0"/>
                        <a:t> вида» г. Сыктывкара </a:t>
                      </a:r>
                      <a:r>
                        <a:rPr lang="ru-RU" sz="1400" dirty="0" smtClean="0"/>
                        <a:t>(корпус</a:t>
                      </a:r>
                      <a:r>
                        <a:rPr lang="ru-RU" sz="1400" baseline="0" dirty="0" smtClean="0"/>
                        <a:t> № 1 по ул. Интернациональная, д. 169)</a:t>
                      </a:r>
                      <a:endParaRPr lang="ru-RU" sz="1400" b="1" dirty="0" smtClean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Ремонт входной группы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За счет республиканского бюджета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1200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</a:t>
                      </a:r>
                      <a:endParaRPr lang="ru-RU" sz="14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МБДОУ «Детский сад № 23 общеразвивающего вида» г. Сыктывкара</a:t>
                      </a:r>
                      <a:r>
                        <a:rPr lang="ru-RU" sz="1400" dirty="0" smtClean="0"/>
                        <a:t> (корпус</a:t>
                      </a:r>
                      <a:r>
                        <a:rPr lang="ru-RU" sz="1400" baseline="0" dirty="0" smtClean="0"/>
                        <a:t> № 2 по ул. Тентюковская, д. 475)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Выкуп помещения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 счет ФБ, РБ</a:t>
                      </a:r>
                      <a:r>
                        <a:rPr lang="ru-RU" sz="1400" baseline="0" dirty="0" smtClean="0"/>
                        <a:t> и МБ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1200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</a:t>
                      </a:r>
                      <a:endParaRPr lang="ru-RU" sz="14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МБДОУ «Детский сад № 23 общеразвивающего вида» г. Сыктывкара </a:t>
                      </a:r>
                      <a:r>
                        <a:rPr lang="ru-RU" sz="1400" dirty="0" smtClean="0"/>
                        <a:t>(корпус</a:t>
                      </a:r>
                      <a:r>
                        <a:rPr lang="ru-RU" sz="1400" baseline="0" dirty="0" smtClean="0"/>
                        <a:t> № 3 по ул. Ветеранов, д. 12)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Выкуп помещения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 счет ФБ, РБ</a:t>
                      </a:r>
                      <a:r>
                        <a:rPr lang="ru-RU" sz="1400" baseline="0" dirty="0" smtClean="0"/>
                        <a:t> и МБ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939137" y="3615036"/>
            <a:ext cx="159069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xmlns="" val="145473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F7C2450-A628-4CCF-A362-5AC054885AB4}"/>
              </a:ext>
            </a:extLst>
          </p:cNvPr>
          <p:cNvSpPr/>
          <p:nvPr/>
        </p:nvSpPr>
        <p:spPr>
          <a:xfrm>
            <a:off x="0" y="0"/>
            <a:ext cx="12192000" cy="15207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2B9DF30-E423-4F46-9C57-11C259BC8FBF}"/>
              </a:ext>
            </a:extLst>
          </p:cNvPr>
          <p:cNvSpPr/>
          <p:nvPr/>
        </p:nvSpPr>
        <p:spPr>
          <a:xfrm>
            <a:off x="0" y="1520792"/>
            <a:ext cx="12192000" cy="53372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пятиугольник 3">
            <a:extLst>
              <a:ext uri="{FF2B5EF4-FFF2-40B4-BE49-F238E27FC236}">
                <a16:creationId xmlns:a16="http://schemas.microsoft.com/office/drawing/2014/main" xmlns="" id="{A3388761-8344-41F8-A98C-C71541B43085}"/>
              </a:ext>
            </a:extLst>
          </p:cNvPr>
          <p:cNvSpPr/>
          <p:nvPr/>
        </p:nvSpPr>
        <p:spPr>
          <a:xfrm>
            <a:off x="-3212" y="1228826"/>
            <a:ext cx="9413507" cy="53407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Выполнение мероприятий </a:t>
            </a:r>
            <a:r>
              <a:rPr lang="ru-RU" sz="2000" dirty="0" smtClean="0"/>
              <a:t>по достижению показателей доступности объектов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 рамках проведения ремонтных работ и ввода новых объектов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Картинки по запросу &quot;управление дошкольного сыктывкар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6290" y="0"/>
            <a:ext cx="1565709" cy="1174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Картинки по запросу &quot;управление дошкольного сыктывкар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9626" y="-37313"/>
            <a:ext cx="1002902" cy="129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70411" y="452918"/>
            <a:ext cx="997498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7913" algn="ctr"/>
            <a:r>
              <a:rPr lang="ru-RU" sz="1700" b="1" dirty="0">
                <a:solidFill>
                  <a:srgbClr val="FF0000"/>
                </a:solidFill>
              </a:rPr>
              <a:t>УПРАВЛЕНИЕ ДОШКОЛЬНОГО ОБРАЗОВАНИЯ АДМИНИСТРАЦИИ МО ГО  «СЫКТЫВКАР»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114726" y="1894703"/>
          <a:ext cx="8677473" cy="490525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59837"/>
                <a:gridCol w="5287016"/>
                <a:gridCol w="1252897"/>
                <a:gridCol w="1577723"/>
              </a:tblGrid>
              <a:tr h="471436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№ п/</a:t>
                      </a:r>
                      <a:r>
                        <a:rPr lang="ru-RU" sz="1300" b="1" dirty="0" err="1" smtClean="0"/>
                        <a:t>п</a:t>
                      </a:r>
                      <a:endParaRPr lang="ru-RU" sz="13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№ дошкольной образовательной организации</a:t>
                      </a:r>
                      <a:endParaRPr lang="ru-RU" sz="13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Виды работ</a:t>
                      </a:r>
                      <a:endParaRPr lang="ru-RU" sz="13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Бюджетные</a:t>
                      </a:r>
                      <a:r>
                        <a:rPr lang="ru-RU" sz="1300" b="1" baseline="0" dirty="0" smtClean="0"/>
                        <a:t> источники</a:t>
                      </a:r>
                      <a:endParaRPr lang="ru-RU" sz="13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62956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/>
                        <a:t>1</a:t>
                      </a:r>
                      <a:endParaRPr lang="ru-RU" sz="13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МАДОУ «Детский сад № 7 общеразвивающего</a:t>
                      </a:r>
                      <a:r>
                        <a:rPr lang="ru-RU" sz="1300" b="1" baseline="0" dirty="0" smtClean="0"/>
                        <a:t> вида» г. Сыктывкара </a:t>
                      </a:r>
                      <a:r>
                        <a:rPr lang="ru-RU" sz="1300" b="0" dirty="0" smtClean="0"/>
                        <a:t>(корпус</a:t>
                      </a:r>
                      <a:r>
                        <a:rPr lang="ru-RU" sz="1300" b="0" baseline="0" dirty="0" smtClean="0"/>
                        <a:t> № 2 по ул. Пушкина, д. 115)</a:t>
                      </a:r>
                      <a:endParaRPr lang="ru-RU" sz="13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/>
                        <a:t>Ремонт входной</a:t>
                      </a:r>
                      <a:r>
                        <a:rPr lang="ru-RU" sz="1300" b="0" baseline="0" dirty="0" smtClean="0"/>
                        <a:t> группы</a:t>
                      </a:r>
                      <a:endParaRPr lang="ru-RU" sz="13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/>
                        <a:t>За счет республиканского бюджета</a:t>
                      </a:r>
                      <a:endParaRPr lang="ru-RU" sz="13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544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/>
                        <a:t>2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/>
                        <a:t>МАДОУ «Центр развития ребенка – детский сад № 108</a:t>
                      </a:r>
                      <a:r>
                        <a:rPr lang="ru-RU" sz="1300" b="1" baseline="0" dirty="0" smtClean="0"/>
                        <a:t>» г. Сыктывкара </a:t>
                      </a:r>
                      <a:r>
                        <a:rPr lang="ru-RU" sz="1300" b="0" dirty="0" smtClean="0"/>
                        <a:t>(корпус</a:t>
                      </a:r>
                      <a:r>
                        <a:rPr lang="ru-RU" sz="1300" b="0" baseline="0" dirty="0" smtClean="0"/>
                        <a:t> № 2 по ул. Пушкина, д. 98)</a:t>
                      </a:r>
                      <a:endParaRPr lang="ru-RU" sz="1300" b="1" dirty="0" smtClean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Ремонт входной группы</a:t>
                      </a:r>
                      <a:endParaRPr lang="ru-RU" sz="13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/>
                        <a:t>За счет республиканского бюджета</a:t>
                      </a:r>
                    </a:p>
                    <a:p>
                      <a:pPr algn="ctr"/>
                      <a:endParaRPr lang="ru-RU" sz="13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62956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/>
                        <a:t>3</a:t>
                      </a:r>
                      <a:endParaRPr lang="ru-RU" sz="13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МАДОУ «Детский сад № 50» г. Сыктывкара</a:t>
                      </a:r>
                      <a:endParaRPr lang="ru-RU" sz="13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Строительство</a:t>
                      </a:r>
                      <a:r>
                        <a:rPr lang="ru-RU" sz="1300" baseline="0" dirty="0" smtClean="0"/>
                        <a:t> нового детского сада</a:t>
                      </a:r>
                      <a:endParaRPr lang="ru-RU" sz="13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За счет ФБ, РБ</a:t>
                      </a:r>
                      <a:r>
                        <a:rPr lang="ru-RU" sz="1200" baseline="0" dirty="0" smtClean="0"/>
                        <a:t> и МБ</a:t>
                      </a:r>
                      <a:endParaRPr lang="ru-RU" sz="1200" dirty="0" smtClean="0"/>
                    </a:p>
                    <a:p>
                      <a:pPr algn="ctr"/>
                      <a:endParaRPr lang="ru-RU" sz="13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1436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/>
                        <a:t>4</a:t>
                      </a:r>
                      <a:endParaRPr lang="ru-RU" sz="13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МБДОУ «Детский сад № 23 общеразвивающего вида» г. Сыктывкара </a:t>
                      </a:r>
                      <a:r>
                        <a:rPr lang="ru-RU" sz="1300" dirty="0" smtClean="0"/>
                        <a:t>(корпус</a:t>
                      </a:r>
                      <a:r>
                        <a:rPr lang="ru-RU" sz="1300" baseline="0" dirty="0" smtClean="0"/>
                        <a:t> № 4 по Октябрьскому проспекту, д. 218)</a:t>
                      </a:r>
                      <a:endParaRPr lang="ru-RU" sz="13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Выкуп помещения</a:t>
                      </a:r>
                      <a:endParaRPr lang="ru-RU" sz="13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За счет ФБ, РБ</a:t>
                      </a:r>
                      <a:r>
                        <a:rPr lang="ru-RU" sz="1200" baseline="0" dirty="0" smtClean="0"/>
                        <a:t> и МБ</a:t>
                      </a:r>
                      <a:endParaRPr lang="ru-RU" sz="1200" dirty="0" smtClean="0"/>
                    </a:p>
                    <a:p>
                      <a:pPr algn="ctr"/>
                      <a:endParaRPr lang="ru-RU" sz="13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825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/>
                        <a:t>5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/>
                        <a:t>МАДОУ «Детский сад № 4 общеразвивающего</a:t>
                      </a:r>
                      <a:r>
                        <a:rPr lang="ru-RU" sz="1300" b="1" baseline="0" dirty="0" smtClean="0"/>
                        <a:t> вида» г. Сыктывкара </a:t>
                      </a:r>
                      <a:r>
                        <a:rPr lang="ru-RU" sz="1300" b="0" dirty="0" smtClean="0"/>
                        <a:t>(корпус</a:t>
                      </a:r>
                      <a:r>
                        <a:rPr lang="ru-RU" sz="1300" b="0" baseline="0" dirty="0" smtClean="0"/>
                        <a:t> № 1 по ул. Лесозаводская, д. 17)</a:t>
                      </a:r>
                      <a:endParaRPr lang="ru-RU" sz="1300" b="0" dirty="0" smtClean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smtClean="0"/>
                        <a:t>Ремонт входной группы</a:t>
                      </a:r>
                      <a:endParaRPr lang="ru-RU" sz="1300" dirty="0" smtClean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За счет народного бюджета</a:t>
                      </a:r>
                      <a:endParaRPr lang="ru-RU" sz="13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88574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/>
                        <a:t>6</a:t>
                      </a:r>
                      <a:endParaRPr lang="ru-RU" sz="13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МАДОУ «Детский сад № 92 общеразвивающего</a:t>
                      </a:r>
                      <a:r>
                        <a:rPr lang="ru-RU" sz="1300" b="1" baseline="0" dirty="0" smtClean="0"/>
                        <a:t> вида» г. Сыктывкара</a:t>
                      </a:r>
                      <a:endParaRPr lang="ru-RU" sz="13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Ремонт входной группы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За счет внебюджетных источников</a:t>
                      </a:r>
                      <a:endParaRPr lang="ru-RU" sz="13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939137" y="3615036"/>
            <a:ext cx="159069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xmlns="" val="145473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F7C2450-A628-4CCF-A362-5AC054885AB4}"/>
              </a:ext>
            </a:extLst>
          </p:cNvPr>
          <p:cNvSpPr/>
          <p:nvPr/>
        </p:nvSpPr>
        <p:spPr>
          <a:xfrm>
            <a:off x="0" y="0"/>
            <a:ext cx="12192000" cy="15207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2B9DF30-E423-4F46-9C57-11C259BC8FBF}"/>
              </a:ext>
            </a:extLst>
          </p:cNvPr>
          <p:cNvSpPr/>
          <p:nvPr/>
        </p:nvSpPr>
        <p:spPr>
          <a:xfrm>
            <a:off x="0" y="1520792"/>
            <a:ext cx="12192000" cy="53372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пятиугольник 3">
            <a:extLst>
              <a:ext uri="{FF2B5EF4-FFF2-40B4-BE49-F238E27FC236}">
                <a16:creationId xmlns:a16="http://schemas.microsoft.com/office/drawing/2014/main" xmlns="" id="{A3388761-8344-41F8-A98C-C71541B43085}"/>
              </a:ext>
            </a:extLst>
          </p:cNvPr>
          <p:cNvSpPr/>
          <p:nvPr/>
        </p:nvSpPr>
        <p:spPr>
          <a:xfrm>
            <a:off x="-3212" y="1228826"/>
            <a:ext cx="9413507" cy="53407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Картинки по запросу &quot;управление дошкольного сыктывкар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6290" y="0"/>
            <a:ext cx="1565709" cy="1174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Картинки по запросу &quot;управление дошкольного сыктывкар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9626" y="-37313"/>
            <a:ext cx="1002902" cy="129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70411" y="452918"/>
            <a:ext cx="997498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7913" algn="ctr"/>
            <a:r>
              <a:rPr lang="ru-RU" sz="1700" b="1" dirty="0">
                <a:solidFill>
                  <a:srgbClr val="FF0000"/>
                </a:solidFill>
              </a:rPr>
              <a:t>УПРАВЛЕНИЕ ДОШКОЛЬНОГО ОБРАЗОВАНИЯ АДМИНИСТРАЦИИ МО ГО  «СЫКТЫВКАР»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03B08A0-E43F-40AF-B3F1-69127BC4FE45}"/>
              </a:ext>
            </a:extLst>
          </p:cNvPr>
          <p:cNvSpPr txBox="1"/>
          <p:nvPr/>
        </p:nvSpPr>
        <p:spPr>
          <a:xfrm>
            <a:off x="329512" y="2827396"/>
            <a:ext cx="115412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 выполнении плана мероприятий («дорожной карты») по повышению значений показателей доступности для инвалидов объектов и услуг в установленных сферах деятельности, утвержденного постановлением администрации МО ГО «Сыктывкар»  от 25.11.2015 г. № 11/3632</a:t>
            </a:r>
            <a:endParaRPr lang="ru-RU" sz="2800" b="1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73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F7C2450-A628-4CCF-A362-5AC054885AB4}"/>
              </a:ext>
            </a:extLst>
          </p:cNvPr>
          <p:cNvSpPr/>
          <p:nvPr/>
        </p:nvSpPr>
        <p:spPr>
          <a:xfrm>
            <a:off x="0" y="0"/>
            <a:ext cx="12192000" cy="15207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2B9DF30-E423-4F46-9C57-11C259BC8FBF}"/>
              </a:ext>
            </a:extLst>
          </p:cNvPr>
          <p:cNvSpPr/>
          <p:nvPr/>
        </p:nvSpPr>
        <p:spPr>
          <a:xfrm>
            <a:off x="0" y="1520792"/>
            <a:ext cx="12192000" cy="53372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пятиугольник 3">
            <a:extLst>
              <a:ext uri="{FF2B5EF4-FFF2-40B4-BE49-F238E27FC236}">
                <a16:creationId xmlns:a16="http://schemas.microsoft.com/office/drawing/2014/main" xmlns="" id="{A3388761-8344-41F8-A98C-C71541B43085}"/>
              </a:ext>
            </a:extLst>
          </p:cNvPr>
          <p:cNvSpPr/>
          <p:nvPr/>
        </p:nvSpPr>
        <p:spPr>
          <a:xfrm>
            <a:off x="-3212" y="1228826"/>
            <a:ext cx="9413507" cy="53407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Исполнение дорожной карты, пункт  3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Картинки по запросу &quot;управление дошкольного сыктывкар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6290" y="0"/>
            <a:ext cx="1565709" cy="1174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Картинки по запросу &quot;управление дошкольного сыктывкар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9626" y="-37313"/>
            <a:ext cx="1002902" cy="129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70411" y="452918"/>
            <a:ext cx="997498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7913" algn="ctr"/>
            <a:r>
              <a:rPr lang="ru-RU" sz="1700" b="1" dirty="0">
                <a:solidFill>
                  <a:srgbClr val="FF0000"/>
                </a:solidFill>
              </a:rPr>
              <a:t>УПРАВЛЕНИЕ ДОШКОЛЬНОГО ОБРАЗОВАНИЯ АДМИНИСТРАЦИИ МО ГО  «СЫКТЫВКАР»</a:t>
            </a:r>
          </a:p>
        </p:txBody>
      </p:sp>
      <p:graphicFrame>
        <p:nvGraphicFramePr>
          <p:cNvPr id="9" name="Содержимое 5"/>
          <p:cNvGraphicFramePr>
            <a:graphicFrameLocks/>
          </p:cNvGraphicFramePr>
          <p:nvPr/>
        </p:nvGraphicFramePr>
        <p:xfrm>
          <a:off x="164756" y="1597151"/>
          <a:ext cx="10289059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2" descr="C:\Users\popovceva-nv\Documents\! В Управление по связям с обществ (презентация и отчет)\Фото к презент\IMG_20200827_1309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39732" y="3713129"/>
            <a:ext cx="4266236" cy="2904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5473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1036</Words>
  <Application>Microsoft Office PowerPoint</Application>
  <PresentationFormat>Произвольный</PresentationFormat>
  <Paragraphs>181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kirusheva-dv</dc:creator>
  <cp:lastModifiedBy>gudyreva-ta</cp:lastModifiedBy>
  <cp:revision>153</cp:revision>
  <cp:lastPrinted>2020-02-28T07:16:18Z</cp:lastPrinted>
  <dcterms:created xsi:type="dcterms:W3CDTF">2020-02-27T06:11:09Z</dcterms:created>
  <dcterms:modified xsi:type="dcterms:W3CDTF">2022-06-28T05:37:44Z</dcterms:modified>
</cp:coreProperties>
</file>